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286" r:id="rId4"/>
    <p:sldId id="287" r:id="rId5"/>
    <p:sldId id="261" r:id="rId6"/>
    <p:sldId id="290" r:id="rId7"/>
    <p:sldId id="291" r:id="rId8"/>
    <p:sldId id="285" r:id="rId9"/>
    <p:sldId id="259" r:id="rId10"/>
    <p:sldId id="274" r:id="rId11"/>
    <p:sldId id="270" r:id="rId12"/>
    <p:sldId id="273" r:id="rId13"/>
    <p:sldId id="292" r:id="rId14"/>
    <p:sldId id="294" r:id="rId15"/>
    <p:sldId id="295" r:id="rId16"/>
    <p:sldId id="298" r:id="rId17"/>
    <p:sldId id="296" r:id="rId18"/>
    <p:sldId id="283" r:id="rId19"/>
    <p:sldId id="297" r:id="rId20"/>
    <p:sldId id="299" r:id="rId21"/>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QUES AYITE" initials="J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E2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6" autoAdjust="0"/>
    <p:restoredTop sz="56940" autoAdjust="0"/>
  </p:normalViewPr>
  <p:slideViewPr>
    <p:cSldViewPr>
      <p:cViewPr>
        <p:scale>
          <a:sx n="80" d="100"/>
          <a:sy n="80" d="100"/>
        </p:scale>
        <p:origin x="-10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95B31E2B-439C-4C46-A5A4-E4CBE78368D6}" type="datetimeFigureOut">
              <a:rPr lang="fr-FR" smtClean="0"/>
              <a:t>03/02/2020</a:t>
            </a:fld>
            <a:endParaRPr lang="fr-FR" dirty="0"/>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6BA4C1F-0512-4EEC-A9C4-3D476B346DC0}" type="slidenum">
              <a:rPr lang="fr-FR" smtClean="0"/>
              <a:t>‹N°›</a:t>
            </a:fld>
            <a:endParaRPr lang="fr-FR" dirty="0"/>
          </a:p>
        </p:txBody>
      </p:sp>
    </p:spTree>
    <p:extLst>
      <p:ext uri="{BB962C8B-B14F-4D97-AF65-F5344CB8AC3E}">
        <p14:creationId xmlns:p14="http://schemas.microsoft.com/office/powerpoint/2010/main" val="338845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reseau-far.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a:t>
            </a:fld>
            <a:endParaRPr lang="fr-FR" dirty="0"/>
          </a:p>
        </p:txBody>
      </p:sp>
    </p:spTree>
    <p:extLst>
      <p:ext uri="{BB962C8B-B14F-4D97-AF65-F5344CB8AC3E}">
        <p14:creationId xmlns:p14="http://schemas.microsoft.com/office/powerpoint/2010/main" val="146955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FR</a:t>
            </a:r>
          </a:p>
          <a:p>
            <a:r>
              <a:rPr lang="fr-FR" dirty="0" smtClean="0"/>
              <a:t>Il </a:t>
            </a:r>
            <a:r>
              <a:rPr lang="fr-FR" dirty="0" smtClean="0"/>
              <a:t>y a une méthodologie déroulée</a:t>
            </a:r>
            <a:r>
              <a:rPr lang="fr-FR" baseline="0" dirty="0" smtClean="0"/>
              <a:t> et montée en compétences de certains de nos membres =&gt; expertise renforcée, visibilité des actions, impacts réels </a:t>
            </a:r>
            <a:endParaRPr lang="fr-FR" dirty="0" smtClean="0"/>
          </a:p>
          <a:p>
            <a:endParaRPr lang="fr-FR" dirty="0" smtClean="0"/>
          </a:p>
          <a:p>
            <a:r>
              <a:rPr lang="fr-FR" dirty="0" smtClean="0"/>
              <a:t>Les</a:t>
            </a:r>
            <a:r>
              <a:rPr lang="fr-FR" baseline="0" dirty="0" smtClean="0"/>
              <a:t> 17 pays membres du réseau FAR ne se situent pas tous au même niveau dans le processus de rénovation des dispositifs de FAR : certains sont dotés de SNFAR, d’autres pas encore. </a:t>
            </a:r>
          </a:p>
          <a:p>
            <a:r>
              <a:rPr lang="fr-FR" b="1" baseline="0" dirty="0" smtClean="0"/>
              <a:t>La SNFAR engage le pays dans un processus vertueux : il est le </a:t>
            </a:r>
            <a:r>
              <a:rPr lang="fr-FR" sz="1200" b="1" dirty="0" smtClean="0"/>
              <a:t>résultat d’un projet commun</a:t>
            </a:r>
            <a:r>
              <a:rPr lang="fr-FR" sz="1200" b="1" baseline="0" dirty="0" smtClean="0"/>
              <a:t> qui a permis aux acteurs nationaux de la FAR de se réunir et construire une vision partagée, de s’accorder et de </a:t>
            </a:r>
            <a:r>
              <a:rPr lang="fr-FR" sz="1200" b="1" baseline="0" dirty="0" err="1" smtClean="0"/>
              <a:t>co</a:t>
            </a:r>
            <a:r>
              <a:rPr lang="fr-FR" sz="1200" b="1" baseline="0" dirty="0" smtClean="0"/>
              <a:t>-construire </a:t>
            </a:r>
            <a:r>
              <a:rPr lang="fr-FR" sz="1200" b="1" dirty="0" smtClean="0"/>
              <a:t>de façon concertée un ensemble d’actions destinées à répondre à la diversité des besoins en qualification professionnelle en matière de formation agricole </a:t>
            </a:r>
          </a:p>
          <a:p>
            <a:endParaRPr lang="fr-FR" baseline="0" dirty="0" smtClean="0"/>
          </a:p>
          <a:p>
            <a:pPr marL="171450" indent="-171450">
              <a:buFontTx/>
              <a:buChar char="-"/>
            </a:pPr>
            <a:r>
              <a:rPr lang="fr-FR" b="1" baseline="0" dirty="0" smtClean="0"/>
              <a:t>Le réseau accompagne les pays qui désirent élaborer leur SNFAR</a:t>
            </a:r>
            <a:r>
              <a:rPr lang="fr-FR" baseline="0" dirty="0" smtClean="0"/>
              <a:t>, comme c’est le cas du processus  qui a débuté en guinée en 2018 où un groupe d’experts (président, SE, une personne ressource et 2 animateurs ) se sont impliqués dans la préparation et l’animation de deux ateliers dont la finalité est l’élaboration du document de SNFAR.. </a:t>
            </a:r>
          </a:p>
          <a:p>
            <a:pPr marL="171450" indent="-171450">
              <a:buFontTx/>
              <a:buChar char="-"/>
            </a:pPr>
            <a:endParaRPr lang="fr-FR" baseline="0" dirty="0" smtClean="0"/>
          </a:p>
          <a:p>
            <a:endParaRPr lang="fr-FR" dirty="0" smtClean="0"/>
          </a:p>
          <a:p>
            <a:r>
              <a:rPr lang="fr-FR" dirty="0" smtClean="0">
                <a:sym typeface="Wingdings" panose="05000000000000000000" pitchFamily="2" charset="2"/>
              </a:rPr>
              <a:t> Ces ateliers permettent au réseau FAR : </a:t>
            </a:r>
          </a:p>
          <a:p>
            <a:pPr marL="171450" indent="-171450">
              <a:buFontTx/>
              <a:buChar char="-"/>
            </a:pPr>
            <a:r>
              <a:rPr lang="fr-FR" dirty="0" smtClean="0">
                <a:sym typeface="Wingdings" panose="05000000000000000000" pitchFamily="2" charset="2"/>
              </a:rPr>
              <a:t>de nourrir ses </a:t>
            </a:r>
            <a:r>
              <a:rPr lang="fr-FR" baseline="0" dirty="0" smtClean="0">
                <a:sym typeface="Wingdings" panose="05000000000000000000" pitchFamily="2" charset="2"/>
              </a:rPr>
              <a:t>connaissances sur les dispo de FAR dans les pays concernés,</a:t>
            </a:r>
          </a:p>
          <a:p>
            <a:pPr marL="171450" indent="-171450">
              <a:buFontTx/>
              <a:buChar char="-"/>
            </a:pPr>
            <a:r>
              <a:rPr lang="fr-FR" baseline="0" dirty="0" smtClean="0">
                <a:sym typeface="Wingdings" panose="05000000000000000000" pitchFamily="2" charset="2"/>
              </a:rPr>
              <a:t>de dérouler un cadre méthodologie éprouvée et adaptée aux pays$</a:t>
            </a:r>
          </a:p>
          <a:p>
            <a:pPr marL="171450" indent="-171450">
              <a:buFontTx/>
              <a:buChar char="-"/>
            </a:pPr>
            <a:r>
              <a:rPr lang="fr-FR" baseline="0" dirty="0" smtClean="0">
                <a:sym typeface="Wingdings" panose="05000000000000000000" pitchFamily="2" charset="2"/>
              </a:rPr>
              <a:t>De renforcer son expertise interne dans l’accompagnement des pays membres</a:t>
            </a:r>
          </a:p>
          <a:p>
            <a:pPr marL="171450" indent="-171450">
              <a:buFontTx/>
              <a:buChar char="-"/>
            </a:pPr>
            <a:r>
              <a:rPr lang="fr-FR" baseline="0" dirty="0" smtClean="0">
                <a:sym typeface="Wingdings" panose="05000000000000000000" pitchFamily="2" charset="2"/>
              </a:rPr>
              <a:t>De renforcer la visibilité des actions du réseau</a:t>
            </a:r>
          </a:p>
          <a:p>
            <a:pPr marL="171450" indent="-171450">
              <a:buFontTx/>
              <a:buChar char="-"/>
            </a:pPr>
            <a:r>
              <a:rPr lang="fr-FR" baseline="0" dirty="0" smtClean="0">
                <a:sym typeface="Wingdings" panose="05000000000000000000" pitchFamily="2" charset="2"/>
              </a:rPr>
              <a:t>Et d’impacter des dispositifs nationaux</a:t>
            </a:r>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10</a:t>
            </a:fld>
            <a:endParaRPr lang="fr-FR"/>
          </a:p>
        </p:txBody>
      </p:sp>
    </p:spTree>
    <p:extLst>
      <p:ext uri="{BB962C8B-B14F-4D97-AF65-F5344CB8AC3E}">
        <p14:creationId xmlns:p14="http://schemas.microsoft.com/office/powerpoint/2010/main" val="345671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HQ</a:t>
            </a:r>
          </a:p>
          <a:p>
            <a:r>
              <a:rPr lang="fr-FR" dirty="0" smtClean="0"/>
              <a:t>Le</a:t>
            </a:r>
            <a:r>
              <a:rPr lang="fr-FR" baseline="0" dirty="0" smtClean="0"/>
              <a:t> </a:t>
            </a:r>
            <a:r>
              <a:rPr lang="fr-FR" baseline="0" dirty="0" smtClean="0"/>
              <a:t>réseau appuie aussi à l’émergence et la structuration des réseaux nationaux . Les 17 pays ne sont pas dotés de plateformes nationales ou réseaux et certains pays fonctionnent sans plateformes. </a:t>
            </a:r>
          </a:p>
          <a:p>
            <a:r>
              <a:rPr lang="fr-FR" baseline="0" dirty="0" smtClean="0"/>
              <a:t>Le réseau accompagne donc les pays qui souhaitent mettre en place, dynamiser et consolider les réseau nationaux</a:t>
            </a:r>
          </a:p>
          <a:p>
            <a:pPr marL="171450" indent="-171450">
              <a:buFont typeface="Wingdings" panose="05000000000000000000" pitchFamily="2" charset="2"/>
              <a:buChar char="à"/>
            </a:pPr>
            <a:r>
              <a:rPr lang="fr-FR" baseline="0" dirty="0" smtClean="0">
                <a:sym typeface="Wingdings" panose="05000000000000000000" pitchFamily="2" charset="2"/>
              </a:rPr>
              <a:t>Exemple du Sénégal</a:t>
            </a:r>
          </a:p>
          <a:p>
            <a:pPr marL="0" indent="0">
              <a:buFont typeface="Wingdings" panose="05000000000000000000" pitchFamily="2" charset="2"/>
              <a:buNone/>
            </a:pPr>
            <a:r>
              <a:rPr lang="fr-FR" baseline="0" dirty="0" smtClean="0">
                <a:sym typeface="Wingdings" panose="05000000000000000000" pitchFamily="2" charset="2"/>
              </a:rPr>
              <a:t> </a:t>
            </a:r>
            <a:r>
              <a:rPr lang="fr-FR" b="1" baseline="0" dirty="0" smtClean="0">
                <a:sym typeface="Wingdings" panose="05000000000000000000" pitchFamily="2" charset="2"/>
              </a:rPr>
              <a:t>C’est un enjeu majeur pour la prochaine phase : droits et devoirs des membres et structuration des pays en plateformes et réseaux nationaux, qui feront l’objet de nos travaux à venir</a:t>
            </a:r>
            <a:endParaRPr lang="fr-FR" b="1" dirty="0" smtClean="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11</a:t>
            </a:fld>
            <a:endParaRPr lang="fr-FR"/>
          </a:p>
        </p:txBody>
      </p:sp>
    </p:spTree>
    <p:extLst>
      <p:ext uri="{BB962C8B-B14F-4D97-AF65-F5344CB8AC3E}">
        <p14:creationId xmlns:p14="http://schemas.microsoft.com/office/powerpoint/2010/main" val="3263800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FR</a:t>
            </a:r>
          </a:p>
          <a:p>
            <a:r>
              <a:rPr lang="fr-FR" dirty="0" smtClean="0"/>
              <a:t>Depuis </a:t>
            </a:r>
            <a:r>
              <a:rPr lang="fr-FR" dirty="0" smtClean="0"/>
              <a:t>sa</a:t>
            </a:r>
            <a:r>
              <a:rPr lang="fr-FR" baseline="0" dirty="0" smtClean="0"/>
              <a:t> naissance, le réseau FAR a toujours mis comme priorité le renforcement des capacités des pays et acteurs. </a:t>
            </a:r>
          </a:p>
          <a:p>
            <a:r>
              <a:rPr lang="fr-FR" baseline="0" dirty="0" smtClean="0"/>
              <a:t>C’est dans cette optique qu’il organise et finance des voyages d’étude entre pays membres comme ce fut le cas entre la Tunisie et le Maroc en mars denier,</a:t>
            </a:r>
          </a:p>
          <a:p>
            <a:r>
              <a:rPr lang="fr-FR" baseline="0" dirty="0" smtClean="0"/>
              <a:t>Ces voyages permettent : </a:t>
            </a:r>
          </a:p>
          <a:p>
            <a:pPr marL="171450" indent="-171450">
              <a:buFontTx/>
              <a:buChar char="-"/>
            </a:pPr>
            <a:r>
              <a:rPr lang="fr-FR" baseline="0" dirty="0" smtClean="0"/>
              <a:t>Le </a:t>
            </a:r>
            <a:r>
              <a:rPr lang="fr-FR" dirty="0" smtClean="0"/>
              <a:t>rapprochement des pays et le renforcement des liens </a:t>
            </a:r>
          </a:p>
          <a:p>
            <a:pPr marL="171450" indent="-171450">
              <a:buFontTx/>
              <a:buChar char="-"/>
            </a:pPr>
            <a:r>
              <a:rPr lang="fr-FR" dirty="0" smtClean="0"/>
              <a:t>Facilite l’</a:t>
            </a:r>
            <a:r>
              <a:rPr lang="fr-FR" dirty="0" err="1" smtClean="0"/>
              <a:t>inter-connaissance</a:t>
            </a:r>
            <a:r>
              <a:rPr lang="fr-FR" dirty="0" smtClean="0"/>
              <a:t> des dispositifs de FAR</a:t>
            </a:r>
          </a:p>
          <a:p>
            <a:r>
              <a:rPr lang="fr-FR" baseline="0" dirty="0" smtClean="0"/>
              <a:t>- Permet le partage d’expérience et l’échange de pratiques</a:t>
            </a:r>
          </a:p>
          <a:p>
            <a:pPr marL="171450" indent="-171450">
              <a:buFont typeface="Symbol"/>
              <a:buChar char="Þ"/>
            </a:pPr>
            <a:r>
              <a:rPr lang="fr-FR" baseline="0" dirty="0" smtClean="0"/>
              <a:t>Nous nous sommes rendus compte que, s’ils étaient bien préparés en amont, pendant et après, rien ne valait le  témoignage direct des acteurs et que les VE permettaient un fort impact,</a:t>
            </a:r>
          </a:p>
          <a:p>
            <a:pPr marL="171450" indent="-171450">
              <a:buFont typeface="Symbol"/>
              <a:buChar char="Þ"/>
            </a:pPr>
            <a:r>
              <a:rPr lang="fr-FR" baseline="0" dirty="0" smtClean="0"/>
              <a:t>Chaque VE donne lieu à la valorisation des output sur le site internet du réseau.</a:t>
            </a:r>
          </a:p>
          <a:p>
            <a:r>
              <a:rPr lang="fr-FR" b="1" dirty="0" smtClean="0">
                <a:solidFill>
                  <a:srgbClr val="FF0000"/>
                </a:solidFill>
              </a:rPr>
              <a:t>Donner la parole</a:t>
            </a:r>
            <a:r>
              <a:rPr lang="fr-FR" b="1" baseline="0" dirty="0" smtClean="0">
                <a:solidFill>
                  <a:srgbClr val="FF0000"/>
                </a:solidFill>
              </a:rPr>
              <a:t> à K. </a:t>
            </a:r>
            <a:r>
              <a:rPr lang="fr-FR" b="1" baseline="0" dirty="0" err="1" smtClean="0">
                <a:solidFill>
                  <a:srgbClr val="FF0000"/>
                </a:solidFill>
              </a:rPr>
              <a:t>Zeyani</a:t>
            </a:r>
            <a:r>
              <a:rPr lang="fr-FR" b="1" baseline="0" dirty="0" smtClean="0">
                <a:solidFill>
                  <a:srgbClr val="FF0000"/>
                </a:solidFill>
              </a:rPr>
              <a:t> ( 1 à 2 min)</a:t>
            </a:r>
            <a:endParaRPr lang="fr-FR" b="1"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12</a:t>
            </a:fld>
            <a:endParaRPr lang="fr-FR"/>
          </a:p>
        </p:txBody>
      </p:sp>
    </p:spTree>
    <p:extLst>
      <p:ext uri="{BB962C8B-B14F-4D97-AF65-F5344CB8AC3E}">
        <p14:creationId xmlns:p14="http://schemas.microsoft.com/office/powerpoint/2010/main" val="362552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HQ</a:t>
            </a:r>
          </a:p>
          <a:p>
            <a:r>
              <a:rPr lang="fr-FR" dirty="0" smtClean="0"/>
              <a:t>Comme </a:t>
            </a:r>
            <a:r>
              <a:rPr lang="fr-FR" dirty="0" smtClean="0"/>
              <a:t>dit précédemment, une des finalités du réseau FAR est</a:t>
            </a:r>
            <a:r>
              <a:rPr lang="fr-FR" baseline="0" dirty="0" smtClean="0"/>
              <a:t> de r</a:t>
            </a:r>
            <a:r>
              <a:rPr lang="fr-FR" dirty="0" smtClean="0"/>
              <a:t>enforcer les expertise pays + membres</a:t>
            </a:r>
          </a:p>
          <a:p>
            <a:r>
              <a:rPr lang="fr-FR" baseline="0" dirty="0" smtClean="0"/>
              <a:t>- Un autre chantier fondamental est la construction d’un Master international en IDF</a:t>
            </a:r>
          </a:p>
          <a:p>
            <a:pPr marL="0" indent="0">
              <a:buFontTx/>
              <a:buNone/>
            </a:pPr>
            <a:r>
              <a:rPr lang="fr-FR" baseline="0" dirty="0" smtClean="0"/>
              <a:t>-  Il s’agit d’un projet important et structurant qui </a:t>
            </a:r>
            <a:r>
              <a:rPr lang="fr-FR" baseline="0" dirty="0" err="1" smtClean="0"/>
              <a:t>arrborre</a:t>
            </a:r>
            <a:r>
              <a:rPr lang="fr-FR" baseline="0" dirty="0" smtClean="0"/>
              <a:t> une dimension stratégique et politique,</a:t>
            </a:r>
          </a:p>
          <a:p>
            <a:pPr marL="171450" indent="-171450">
              <a:buFontTx/>
              <a:buChar char="-"/>
            </a:pPr>
            <a:r>
              <a:rPr lang="fr-FR" baseline="0" dirty="0" smtClean="0"/>
              <a:t>Le Master vise à  former une masse critique de 200 cadres ( 30 par an sur 6 ans environ) qui partagent les mm valeurs et principes d’actions,</a:t>
            </a:r>
          </a:p>
          <a:p>
            <a:pPr marL="171450" indent="-171450">
              <a:buFontTx/>
              <a:buChar char="-"/>
            </a:pPr>
            <a:r>
              <a:rPr lang="fr-FR" baseline="0" dirty="0" smtClean="0"/>
              <a:t>L’ambition du Master  de construire une </a:t>
            </a:r>
            <a:r>
              <a:rPr lang="fr-FR" baseline="0" dirty="0" err="1" smtClean="0"/>
              <a:t>IdF</a:t>
            </a:r>
            <a:r>
              <a:rPr lang="fr-FR" baseline="0" dirty="0" smtClean="0"/>
              <a:t> complètement adaptée à la FAR , </a:t>
            </a:r>
          </a:p>
          <a:p>
            <a:pPr marL="171450" indent="-171450">
              <a:buFontTx/>
              <a:buChar char="-"/>
            </a:pPr>
            <a:r>
              <a:rPr lang="fr-FR" baseline="0" dirty="0" smtClean="0"/>
              <a:t>L’ambition est aussi de former aux bases de IDF, dans l’optique de former à l’IDF au service du développement; d’où un travail sur la posture etc. </a:t>
            </a:r>
          </a:p>
          <a:p>
            <a:pPr marL="0" indent="0">
              <a:buFontTx/>
              <a:buNone/>
            </a:pPr>
            <a:r>
              <a:rPr lang="fr-FR" baseline="0" dirty="0" smtClean="0"/>
              <a:t>=&gt; Différentes rencontres, projet en cours, renforcement des RH avec embauche d’une personne spécifiquement sur le dossier</a:t>
            </a:r>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13</a:t>
            </a:fld>
            <a:endParaRPr lang="fr-FR"/>
          </a:p>
        </p:txBody>
      </p:sp>
    </p:spTree>
    <p:extLst>
      <p:ext uri="{BB962C8B-B14F-4D97-AF65-F5344CB8AC3E}">
        <p14:creationId xmlns:p14="http://schemas.microsoft.com/office/powerpoint/2010/main" val="82749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lnSpc>
                <a:spcPct val="110000"/>
              </a:lnSpc>
              <a:spcAft>
                <a:spcPts val="1000"/>
              </a:spcAft>
              <a:buClr>
                <a:srgbClr val="A6B727"/>
              </a:buClr>
              <a:buSzPct val="80000"/>
            </a:pPr>
            <a:r>
              <a:rPr lang="fr-FR" b="1" dirty="0" smtClean="0">
                <a:latin typeface="Calibri" panose="020F0502020204030204" pitchFamily="34" charset="0"/>
                <a:cs typeface="Times New Roman" panose="02020603050405020304" pitchFamily="18" charset="0"/>
              </a:rPr>
              <a:t>HQ</a:t>
            </a:r>
            <a:endParaRPr lang="fr-FR" b="1" dirty="0" smtClean="0">
              <a:latin typeface="Calibri" panose="020F0502020204030204" pitchFamily="34" charset="0"/>
              <a:cs typeface="Times New Roman" panose="02020603050405020304" pitchFamily="18" charset="0"/>
            </a:endParaRPr>
          </a:p>
          <a:p>
            <a:pPr lvl="0">
              <a:lnSpc>
                <a:spcPct val="110000"/>
              </a:lnSpc>
              <a:spcAft>
                <a:spcPts val="1000"/>
              </a:spcAft>
              <a:buClr>
                <a:srgbClr val="A6B727"/>
              </a:buClr>
              <a:buSzPct val="80000"/>
            </a:pPr>
            <a:r>
              <a:rPr lang="fr-FR" b="1" dirty="0" smtClean="0">
                <a:latin typeface="Calibri" panose="020F0502020204030204" pitchFamily="34" charset="0"/>
                <a:cs typeface="Times New Roman" panose="02020603050405020304" pitchFamily="18" charset="0"/>
              </a:rPr>
              <a:t>L’objectif du réseau FAR est</a:t>
            </a:r>
            <a:r>
              <a:rPr lang="fr-FR" b="1" baseline="0" dirty="0" smtClean="0">
                <a:latin typeface="Calibri" panose="020F0502020204030204" pitchFamily="34" charset="0"/>
                <a:cs typeface="Times New Roman" panose="02020603050405020304" pitchFamily="18" charset="0"/>
              </a:rPr>
              <a:t> aussi de renforcer les connaissances et compétences de jeunes cadres ingénieurs qui occupent ou seront disposé à occuper des postes stratégiques au sein des ministères des pays membres =&gt; </a:t>
            </a:r>
            <a:r>
              <a:rPr lang="fr-FR" b="0" baseline="0" dirty="0" smtClean="0">
                <a:latin typeface="Calibri" panose="020F0502020204030204" pitchFamily="34" charset="0"/>
                <a:cs typeface="Times New Roman" panose="02020603050405020304" pitchFamily="18" charset="0"/>
              </a:rPr>
              <a:t>Depuis sa création, le réseau a octroyé une 10aine de bourses d’étude et accompagné une 15aine de stagiaires. </a:t>
            </a:r>
          </a:p>
          <a:p>
            <a:pPr lvl="0">
              <a:lnSpc>
                <a:spcPct val="110000"/>
              </a:lnSpc>
              <a:spcAft>
                <a:spcPts val="1000"/>
              </a:spcAft>
              <a:buClr>
                <a:srgbClr val="A6B727"/>
              </a:buClr>
              <a:buSzPct val="80000"/>
            </a:pPr>
            <a:r>
              <a:rPr lang="fr-FR" b="0" baseline="0" dirty="0" smtClean="0">
                <a:latin typeface="Calibri" panose="020F0502020204030204" pitchFamily="34" charset="0"/>
                <a:cs typeface="Times New Roman" panose="02020603050405020304" pitchFamily="18" charset="0"/>
              </a:rPr>
              <a:t>Concrètement : </a:t>
            </a:r>
          </a:p>
          <a:p>
            <a:pPr lvl="0">
              <a:lnSpc>
                <a:spcPct val="110000"/>
              </a:lnSpc>
              <a:spcAft>
                <a:spcPts val="1000"/>
              </a:spcAft>
              <a:buClr>
                <a:srgbClr val="A6B727"/>
              </a:buClr>
              <a:buSzPct val="80000"/>
            </a:pPr>
            <a:r>
              <a:rPr lang="fr-FR" b="0" baseline="0" dirty="0" smtClean="0">
                <a:latin typeface="Calibri" panose="020F0502020204030204" pitchFamily="34" charset="0"/>
                <a:cs typeface="Times New Roman" panose="02020603050405020304" pitchFamily="18" charset="0"/>
              </a:rPr>
              <a:t>-  le réseau FAR fournit un appui financier dans la réalisation des stages et bourses d’étude</a:t>
            </a:r>
          </a:p>
          <a:p>
            <a:pPr lvl="0">
              <a:lnSpc>
                <a:spcPct val="110000"/>
              </a:lnSpc>
              <a:spcAft>
                <a:spcPts val="1000"/>
              </a:spcAft>
              <a:buClr>
                <a:srgbClr val="A6B727"/>
              </a:buClr>
              <a:buSzPct val="80000"/>
            </a:pPr>
            <a:r>
              <a:rPr lang="fr-FR" b="1" baseline="0" dirty="0" smtClean="0">
                <a:latin typeface="Calibri" panose="020F0502020204030204" pitchFamily="34" charset="0"/>
                <a:cs typeface="Times New Roman" panose="02020603050405020304" pitchFamily="18" charset="0"/>
              </a:rPr>
              <a:t>- Il fournit aussi, à travers le travail des CM, un appui technique dans l’encadrement et le suivi au long cours des stages </a:t>
            </a:r>
            <a:endParaRPr lang="fr-FR" b="1" dirty="0" smtClean="0">
              <a:latin typeface="Calibri" panose="020F0502020204030204" pitchFamily="34" charset="0"/>
              <a:cs typeface="Times New Roman" panose="02020603050405020304" pitchFamily="18" charset="0"/>
            </a:endParaRPr>
          </a:p>
          <a:p>
            <a:pPr lvl="0">
              <a:lnSpc>
                <a:spcPct val="110000"/>
              </a:lnSpc>
              <a:spcAft>
                <a:spcPts val="1000"/>
              </a:spcAft>
              <a:buClr>
                <a:srgbClr val="A6B727"/>
              </a:buClr>
              <a:buSzPct val="80000"/>
            </a:pPr>
            <a:endParaRPr lang="fr-FR" b="0" baseline="0" dirty="0" smtClean="0">
              <a:latin typeface="Calibri" panose="020F0502020204030204" pitchFamily="34" charset="0"/>
              <a:cs typeface="Times New Roman" panose="02020603050405020304" pitchFamily="18" charset="0"/>
            </a:endParaRPr>
          </a:p>
          <a:p>
            <a:pPr lvl="0">
              <a:lnSpc>
                <a:spcPct val="110000"/>
              </a:lnSpc>
              <a:spcAft>
                <a:spcPts val="1000"/>
              </a:spcAft>
              <a:buClr>
                <a:srgbClr val="A6B727"/>
              </a:buClr>
              <a:buSzPct val="80000"/>
            </a:pPr>
            <a:r>
              <a:rPr lang="fr-FR" b="0" baseline="0" dirty="0" smtClean="0">
                <a:latin typeface="Calibri" panose="020F0502020204030204" pitchFamily="34" charset="0"/>
                <a:cs typeface="Times New Roman" panose="02020603050405020304" pitchFamily="18" charset="0"/>
              </a:rPr>
              <a:t>Les sujets des stages sont déterminés afin de répondre à la demande des pays ou PTF et toute la connaissance produite dans le cadre des </a:t>
            </a:r>
            <a:r>
              <a:rPr lang="fr-FR" b="0" baseline="0" dirty="0" err="1" smtClean="0">
                <a:latin typeface="Calibri" panose="020F0502020204030204" pitchFamily="34" charset="0"/>
                <a:cs typeface="Times New Roman" panose="02020603050405020304" pitchFamily="18" charset="0"/>
              </a:rPr>
              <a:t>stageS</a:t>
            </a:r>
            <a:r>
              <a:rPr lang="fr-FR" b="0" baseline="0" dirty="0" smtClean="0">
                <a:latin typeface="Calibri" panose="020F0502020204030204" pitchFamily="34" charset="0"/>
                <a:cs typeface="Times New Roman" panose="02020603050405020304" pitchFamily="18" charset="0"/>
              </a:rPr>
              <a:t> est mise en ligne sur le site du réseau FAR. </a:t>
            </a:r>
            <a:endParaRPr lang="fr-FR" b="0" dirty="0" smtClean="0">
              <a:latin typeface="Calibri" panose="020F0502020204030204" pitchFamily="34" charset="0"/>
              <a:cs typeface="Times New Roman" panose="02020603050405020304" pitchFamily="18" charset="0"/>
            </a:endParaRPr>
          </a:p>
          <a:p>
            <a:pPr lvl="0">
              <a:lnSpc>
                <a:spcPct val="110000"/>
              </a:lnSpc>
              <a:spcAft>
                <a:spcPts val="1000"/>
              </a:spcAft>
              <a:buClr>
                <a:srgbClr val="A6B727"/>
              </a:buClr>
              <a:buSzPct val="80000"/>
            </a:pPr>
            <a:endParaRPr lang="fr-FR" b="0" dirty="0" smtClean="0">
              <a:latin typeface="Calibri" panose="020F0502020204030204" pitchFamily="34" charset="0"/>
              <a:cs typeface="Times New Roman" panose="02020603050405020304" pitchFamily="18" charset="0"/>
            </a:endParaRPr>
          </a:p>
          <a:p>
            <a:pPr lvl="0">
              <a:lnSpc>
                <a:spcPct val="110000"/>
              </a:lnSpc>
              <a:spcAft>
                <a:spcPts val="1000"/>
              </a:spcAft>
              <a:buClr>
                <a:srgbClr val="A6B727"/>
              </a:buClr>
              <a:buSzPct val="80000"/>
            </a:pPr>
            <a:r>
              <a:rPr lang="fr-FR" b="0" dirty="0" smtClean="0">
                <a:latin typeface="Calibri" panose="020F0502020204030204" pitchFamily="34" charset="0"/>
                <a:cs typeface="Times New Roman" panose="02020603050405020304" pitchFamily="18" charset="0"/>
              </a:rPr>
              <a:t>En matière d’accompagnement</a:t>
            </a:r>
            <a:r>
              <a:rPr lang="fr-FR" b="0" baseline="0" dirty="0" smtClean="0">
                <a:latin typeface="Calibri" panose="020F0502020204030204" pitchFamily="34" charset="0"/>
                <a:cs typeface="Times New Roman" panose="02020603050405020304" pitchFamily="18" charset="0"/>
              </a:rPr>
              <a:t> des stages, un très bon exemple de renforcement de capacités en lien avec les besoins du pays. Une étudiantes à travaillé sur les éléments clés de la rénovation d’un dispositif de FAR, à travers l’exemple du Togo. Son stage a donné lieu à la production de différents outils dont une grille d’analyse permettant d’harmoniser la méthodologie diagnostique d’un dispo de FAR =&gt; ce serait intéressant d’ailleurs d’éprouver cette grille en Tunisie. </a:t>
            </a:r>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14</a:t>
            </a:fld>
            <a:endParaRPr lang="fr-FR"/>
          </a:p>
        </p:txBody>
      </p:sp>
    </p:spTree>
    <p:extLst>
      <p:ext uri="{BB962C8B-B14F-4D97-AF65-F5344CB8AC3E}">
        <p14:creationId xmlns:p14="http://schemas.microsoft.com/office/powerpoint/2010/main" val="918385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FR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Un </a:t>
            </a:r>
            <a:r>
              <a:rPr lang="fr-FR" sz="1200" b="1" dirty="0" smtClean="0"/>
              <a:t>des objectifs clés du réseau FAR</a:t>
            </a:r>
            <a:r>
              <a:rPr lang="fr-FR" sz="1200" b="1" baseline="0" dirty="0" smtClean="0"/>
              <a:t> est aussi de regrouper un maximum d’acteurs autour de thématiques  majeures: au total, depuis 2005, le réseau a organisé </a:t>
            </a:r>
            <a:r>
              <a:rPr lang="fr-FR" sz="1200" b="1" dirty="0" smtClean="0"/>
              <a:t>13 séminaires</a:t>
            </a:r>
            <a:r>
              <a:rPr lang="fr-FR" sz="1200" b="1" baseline="0" dirty="0" smtClean="0"/>
              <a:t> et événements</a:t>
            </a:r>
            <a:r>
              <a:rPr lang="fr-FR" sz="1200" dirty="0" smtClean="0"/>
              <a:t> sur les thématiques de la FAR regroupant </a:t>
            </a:r>
            <a:r>
              <a:rPr lang="fr-FR" sz="1200" b="1" dirty="0" smtClean="0"/>
              <a:t>+ de 1200 personnes</a:t>
            </a:r>
            <a:r>
              <a:rPr lang="fr-FR" sz="1200" b="0" dirty="0" smtClean="0"/>
              <a:t>.</a:t>
            </a:r>
            <a:r>
              <a:rPr lang="fr-FR" sz="1200"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t>En novembre 2018, le réseau FAR a organisé en Cote d’Ivoire un séminaire ayant regroupé 150 personnes autour de la thématiques des SNFAR.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t>En 2020, le réseau organisera un autre événement prévu à Madagascar sur la question de la formation de masse. </a:t>
            </a:r>
            <a:endParaRPr lang="fr-FR" sz="1200" b="1" dirty="0" smtClean="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15</a:t>
            </a:fld>
            <a:endParaRPr lang="fr-FR" dirty="0"/>
          </a:p>
        </p:txBody>
      </p:sp>
    </p:spTree>
    <p:extLst>
      <p:ext uri="{BB962C8B-B14F-4D97-AF65-F5344CB8AC3E}">
        <p14:creationId xmlns:p14="http://schemas.microsoft.com/office/powerpoint/2010/main" val="480239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FR</a:t>
            </a:r>
          </a:p>
          <a:p>
            <a:r>
              <a:rPr lang="fr-FR" dirty="0" smtClean="0"/>
              <a:t>Toutes </a:t>
            </a:r>
            <a:r>
              <a:rPr lang="fr-FR" dirty="0" smtClean="0"/>
              <a:t>les actions du réseau FAR visent à produire</a:t>
            </a:r>
            <a:r>
              <a:rPr lang="fr-FR" baseline="0" dirty="0" smtClean="0"/>
              <a:t> de la connaissance. Il faut cependant la structurer et la rendre visible à travers différents supports et plateformes. </a:t>
            </a:r>
          </a:p>
          <a:p>
            <a:r>
              <a:rPr lang="fr-FR" baseline="0" dirty="0" smtClean="0"/>
              <a:t>Nous avons produit une vidéo méthodologique au Cameroun, pays qui a mis les Projets d’établissement au cœur de son dispositif. </a:t>
            </a:r>
          </a:p>
          <a:p>
            <a:r>
              <a:rPr lang="fr-FR" baseline="0" dirty="0" smtClean="0"/>
              <a:t>Il s’agit d’un support très intéressant, pédagogique et qui a eu un grand succès en terme d’appropriation et de visibilité dans les pays. </a:t>
            </a:r>
          </a:p>
          <a:p>
            <a:r>
              <a:rPr lang="fr-FR" baseline="0" dirty="0" smtClean="0"/>
              <a:t>C’est aussi un outil de plaidoyer qui illustre et valorise un exemple d’action d’un des pays membre. </a:t>
            </a:r>
            <a:endParaRPr lang="fr-FR" dirty="0" smtClean="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16</a:t>
            </a:fld>
            <a:endParaRPr lang="fr-FR"/>
          </a:p>
        </p:txBody>
      </p:sp>
    </p:spTree>
    <p:extLst>
      <p:ext uri="{BB962C8B-B14F-4D97-AF65-F5344CB8AC3E}">
        <p14:creationId xmlns:p14="http://schemas.microsoft.com/office/powerpoint/2010/main" val="130787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FR</a:t>
            </a:r>
          </a:p>
          <a:p>
            <a:r>
              <a:rPr lang="fr-FR" dirty="0" smtClean="0"/>
              <a:t>Produire </a:t>
            </a:r>
            <a:r>
              <a:rPr lang="fr-FR" dirty="0" smtClean="0"/>
              <a:t>des connaissances est important mais il est</a:t>
            </a:r>
            <a:r>
              <a:rPr lang="fr-FR" baseline="0" dirty="0" smtClean="0"/>
              <a:t> aussi nécessaire de les rendre visibles et </a:t>
            </a:r>
            <a:r>
              <a:rPr lang="fr-FR" baseline="0" dirty="0" err="1" smtClean="0"/>
              <a:t>accèssibles</a:t>
            </a:r>
            <a:r>
              <a:rPr lang="fr-FR" baseline="0" dirty="0" smtClean="0"/>
              <a:t> au plus grand nombre : </a:t>
            </a:r>
          </a:p>
          <a:p>
            <a:r>
              <a:rPr lang="fr-FR" baseline="0" dirty="0" smtClean="0"/>
              <a:t>- Le réseau met à disposition des acteurs plus de 200 ressources (documents, vidéos, </a:t>
            </a:r>
            <a:r>
              <a:rPr lang="fr-FR" baseline="0" dirty="0" err="1" smtClean="0"/>
              <a:t>etc</a:t>
            </a:r>
            <a:r>
              <a:rPr lang="fr-FR" baseline="0" dirty="0" smtClean="0"/>
              <a:t>) sur son site internet, qu’il alimente régulièrement</a:t>
            </a:r>
          </a:p>
          <a:p>
            <a:r>
              <a:rPr lang="fr-FR" baseline="0" dirty="0" smtClean="0"/>
              <a:t>- Le réseau est aussi présent sur les réseaux sociaux : </a:t>
            </a:r>
            <a:r>
              <a:rPr lang="fr-FR" baseline="0" dirty="0" err="1" smtClean="0"/>
              <a:t>facebook</a:t>
            </a:r>
            <a:r>
              <a:rPr lang="fr-FR" baseline="0" dirty="0" smtClean="0"/>
              <a:t> et </a:t>
            </a:r>
            <a:r>
              <a:rPr lang="fr-FR" baseline="0" dirty="0" err="1" smtClean="0"/>
              <a:t>linkedIn</a:t>
            </a:r>
            <a:r>
              <a:rPr lang="fr-FR" baseline="0" dirty="0" smtClean="0"/>
              <a:t> et je vous invite à vous y inscrire. </a:t>
            </a:r>
          </a:p>
          <a:p>
            <a:r>
              <a:rPr lang="fr-FR" baseline="0" dirty="0" smtClean="0"/>
              <a:t>- Gazette : appel à abonnement</a:t>
            </a:r>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17</a:t>
            </a:fld>
            <a:endParaRPr lang="fr-FR"/>
          </a:p>
        </p:txBody>
      </p:sp>
    </p:spTree>
    <p:extLst>
      <p:ext uri="{BB962C8B-B14F-4D97-AF65-F5344CB8AC3E}">
        <p14:creationId xmlns:p14="http://schemas.microsoft.com/office/powerpoint/2010/main" val="3773562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aseline="0" dirty="0" smtClean="0"/>
              <a:t>2019 : année charnière car année intense marque la clôture fin projet ADEX FAR 2, inauguré à l’AG de Lomé en 2016 et qui arrive à échéance en 2020; </a:t>
            </a:r>
          </a:p>
          <a:p>
            <a:pPr marL="171450" indent="-171450">
              <a:buFontTx/>
              <a:buChar char="-"/>
            </a:pPr>
            <a:r>
              <a:rPr lang="fr-FR" baseline="0" dirty="0" smtClean="0"/>
              <a:t>Au bout de 3 ans: voilà où nous en sommes, résultats du travail du Bureau, SE etc. </a:t>
            </a:r>
          </a:p>
          <a:p>
            <a:pPr marL="628650" lvl="1" indent="-171450">
              <a:buFont typeface="Wingdings" panose="05000000000000000000" pitchFamily="2" charset="2"/>
              <a:buChar char="à"/>
            </a:pPr>
            <a:r>
              <a:rPr lang="fr-FR" baseline="0" dirty="0" smtClean="0">
                <a:sym typeface="Wingdings" panose="05000000000000000000" pitchFamily="2" charset="2"/>
              </a:rPr>
              <a:t>Reprendre points RTF : professionnalisation (démarches, outils, procédures, expertise) + consolidation du savoir faire et méthodes d’intervention de l’expertise Sud mobilisée  développement sollicitations  des acteurs dans les pays </a:t>
            </a:r>
          </a:p>
          <a:p>
            <a:pPr marL="628650" lvl="1" indent="-171450">
              <a:buFont typeface="Wingdings" panose="05000000000000000000" pitchFamily="2" charset="2"/>
              <a:buChar char="à"/>
            </a:pPr>
            <a:r>
              <a:rPr lang="fr-FR" baseline="0" dirty="0" smtClean="0">
                <a:sym typeface="Wingdings" panose="05000000000000000000" pitchFamily="2" charset="2"/>
              </a:rPr>
              <a:t>Augmentation de la visibilité du réseau </a:t>
            </a:r>
          </a:p>
          <a:p>
            <a:pPr marL="628650" lvl="1" indent="-171450">
              <a:buFont typeface="Wingdings" panose="05000000000000000000" pitchFamily="2" charset="2"/>
              <a:buChar char="à"/>
            </a:pPr>
            <a:r>
              <a:rPr lang="fr-FR" baseline="0" dirty="0" smtClean="0">
                <a:sym typeface="Wingdings" panose="05000000000000000000" pitchFamily="2" charset="2"/>
              </a:rPr>
              <a:t>Acquis et marge de progression </a:t>
            </a:r>
          </a:p>
          <a:p>
            <a:pPr marL="171450" indent="-171450">
              <a:buFontTx/>
              <a:buChar char="-"/>
            </a:pPr>
            <a:endParaRPr lang="fr-FR" baseline="0" dirty="0" smtClean="0"/>
          </a:p>
          <a:p>
            <a:r>
              <a:rPr lang="fr-FR" dirty="0" smtClean="0"/>
              <a:t>HQ</a:t>
            </a:r>
          </a:p>
          <a:p>
            <a:r>
              <a:rPr lang="fr-FR" dirty="0" smtClean="0"/>
              <a:t>Quelques résultats clés pour l’année 2019, qui a été une année intense pour différentes raisons qu’i conviendra d’exposer? </a:t>
            </a:r>
          </a:p>
          <a:p>
            <a:pPr marL="0" indent="0">
              <a:buFontTx/>
              <a:buNone/>
            </a:pPr>
            <a:r>
              <a:rPr lang="fr-FR" baseline="0" dirty="0" smtClean="0"/>
              <a:t> - 2019 : année charnière car nous avons construit de nombreuses choses pendant les 3 années du projet ADEX FAR 2</a:t>
            </a:r>
          </a:p>
          <a:p>
            <a:pPr lvl="0"/>
            <a:r>
              <a:rPr lang="fr-FR" sz="1200" kern="1200" dirty="0" smtClean="0">
                <a:solidFill>
                  <a:schemeClr val="tx1"/>
                </a:solidFill>
                <a:effectLst/>
                <a:latin typeface="+mn-lt"/>
                <a:ea typeface="+mn-ea"/>
                <a:cs typeface="+mn-cs"/>
              </a:rPr>
              <a:t>-</a:t>
            </a:r>
            <a:r>
              <a:rPr lang="fr-FR" sz="1200" kern="1200" baseline="0" dirty="0" smtClean="0">
                <a:solidFill>
                  <a:schemeClr val="tx1"/>
                </a:solidFill>
                <a:effectLst/>
                <a:latin typeface="+mn-lt"/>
                <a:ea typeface="+mn-ea"/>
                <a:cs typeface="+mn-cs"/>
              </a:rPr>
              <a:t> Quelques résultats clés de l’années, </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lvl="0"/>
            <a:r>
              <a:rPr lang="fr-FR" sz="1200" kern="1200" baseline="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sym typeface="Wingdings" panose="05000000000000000000" pitchFamily="2" charset="2"/>
              </a:rPr>
              <a:t> </a:t>
            </a:r>
            <a:r>
              <a:rPr lang="fr-FR" sz="1200" kern="1200" dirty="0" smtClean="0">
                <a:solidFill>
                  <a:schemeClr val="tx1"/>
                </a:solidFill>
                <a:effectLst/>
                <a:latin typeface="+mn-lt"/>
                <a:ea typeface="+mn-ea"/>
                <a:cs typeface="+mn-cs"/>
              </a:rPr>
              <a:t>Spécifiquement sur l’année 2019, le réseau international FAR est </a:t>
            </a:r>
            <a:r>
              <a:rPr lang="fr-FR" sz="1200" b="1" kern="1200" dirty="0" smtClean="0">
                <a:solidFill>
                  <a:schemeClr val="tx1"/>
                </a:solidFill>
                <a:effectLst/>
                <a:latin typeface="+mn-lt"/>
                <a:ea typeface="+mn-ea"/>
                <a:cs typeface="+mn-cs"/>
              </a:rPr>
              <a:t>intervenu dans 10 pays différents</a:t>
            </a:r>
            <a:r>
              <a:rPr lang="fr-FR" sz="1200" kern="1200" dirty="0" smtClean="0">
                <a:solidFill>
                  <a:schemeClr val="tx1"/>
                </a:solidFill>
                <a:effectLst/>
                <a:latin typeface="+mn-lt"/>
                <a:ea typeface="+mn-ea"/>
                <a:cs typeface="+mn-cs"/>
              </a:rPr>
              <a:t> et a mobilisé </a:t>
            </a:r>
            <a:r>
              <a:rPr lang="fr-FR" sz="1200" b="1" kern="1200" dirty="0" smtClean="0">
                <a:solidFill>
                  <a:schemeClr val="tx1"/>
                </a:solidFill>
                <a:effectLst/>
                <a:latin typeface="+mn-lt"/>
                <a:ea typeface="+mn-ea"/>
                <a:cs typeface="+mn-cs"/>
              </a:rPr>
              <a:t>une trentaine d’experts principalement du Sud </a:t>
            </a:r>
            <a:endParaRPr lang="fr-FR" sz="1200" kern="1200" dirty="0" smtClean="0">
              <a:solidFill>
                <a:schemeClr val="tx1"/>
              </a:solidFill>
              <a:effectLst/>
              <a:latin typeface="+mn-lt"/>
              <a:ea typeface="+mn-ea"/>
              <a:cs typeface="+mn-cs"/>
            </a:endParaRPr>
          </a:p>
          <a:p>
            <a:pPr lvl="0"/>
            <a:r>
              <a:rPr lang="fr-FR" sz="1200" b="1" kern="1200" baseline="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sym typeface="Wingdings" panose="05000000000000000000" pitchFamily="2" charset="2"/>
              </a:rPr>
              <a:t> </a:t>
            </a:r>
            <a:r>
              <a:rPr lang="fr-FR" sz="1200" b="1" kern="1200" dirty="0" smtClean="0">
                <a:solidFill>
                  <a:schemeClr val="tx1"/>
                </a:solidFill>
                <a:effectLst/>
                <a:latin typeface="+mn-lt"/>
                <a:ea typeface="+mn-ea"/>
                <a:cs typeface="+mn-cs"/>
              </a:rPr>
              <a:t>le réseau a déployé en 2019 une offre d’intervention diversifiée </a:t>
            </a:r>
            <a:r>
              <a:rPr lang="fr-FR"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 production de diagnostics ou pré-diagnostics nationaux des dispositifs de FAR : 2 nouveaux diagnostics nationaux en 2019 (RDC et Angola)</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 réalisation d’études de faisabilité thématiques (une étude multi-pays menée autour de la professionnalisation du para professionnel vétérinaire dans le cadre du projet P3V de l’AFD) et des études de faisabilités de projets  (2 études menées en 2019 : Angola, Nigéria) </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lvl="0"/>
            <a:r>
              <a:rPr lang="fr-FR" sz="1200" b="1" kern="1200" baseline="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sym typeface="Wingdings" panose="05000000000000000000" pitchFamily="2" charset="2"/>
              </a:rPr>
              <a:t> </a:t>
            </a:r>
            <a:r>
              <a:rPr lang="fr-FR" sz="1200" b="1" kern="1200" dirty="0" smtClean="0">
                <a:solidFill>
                  <a:schemeClr val="tx1"/>
                </a:solidFill>
                <a:effectLst/>
                <a:latin typeface="+mn-lt"/>
                <a:ea typeface="+mn-ea"/>
                <a:cs typeface="+mn-cs"/>
              </a:rPr>
              <a:t>Le renforcement de capacités des acteurs de la FAR</a:t>
            </a:r>
            <a:r>
              <a:rPr lang="fr-FR" sz="1200" kern="1200" dirty="0" smtClean="0">
                <a:solidFill>
                  <a:schemeClr val="tx1"/>
                </a:solidFill>
                <a:effectLst/>
                <a:latin typeface="+mn-lt"/>
                <a:ea typeface="+mn-ea"/>
                <a:cs typeface="+mn-cs"/>
              </a:rPr>
              <a:t>  s’est traduit cette année par différents chantiers structurants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 deux voyages d’étude ont été organisés (Tunisie-Maroc/ Togo-Bénin),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le futur MIFAR est en cours de construction. Réunion prévue</a:t>
            </a:r>
            <a:r>
              <a:rPr lang="fr-FR" sz="1200" kern="1200" baseline="0" dirty="0" smtClean="0">
                <a:solidFill>
                  <a:schemeClr val="tx1"/>
                </a:solidFill>
                <a:effectLst/>
                <a:latin typeface="+mn-lt"/>
                <a:ea typeface="+mn-ea"/>
                <a:cs typeface="+mn-cs"/>
              </a:rPr>
              <a:t> en mai avec les partenaires </a:t>
            </a:r>
            <a:r>
              <a:rPr lang="fr-FR" sz="1200" kern="1200" baseline="0" dirty="0" err="1" smtClean="0">
                <a:solidFill>
                  <a:schemeClr val="tx1"/>
                </a:solidFill>
                <a:effectLst/>
                <a:latin typeface="+mn-lt"/>
                <a:ea typeface="+mn-ea"/>
                <a:cs typeface="+mn-cs"/>
              </a:rPr>
              <a:t>ségégalais</a:t>
            </a:r>
            <a:r>
              <a:rPr lang="fr-FR" sz="1200" kern="1200" baseline="0" dirty="0" smtClean="0">
                <a:solidFill>
                  <a:schemeClr val="tx1"/>
                </a:solidFill>
                <a:effectLst/>
                <a:latin typeface="+mn-lt"/>
                <a:ea typeface="+mn-ea"/>
                <a:cs typeface="+mn-cs"/>
              </a:rPr>
              <a:t> et marocain. Première session prévue </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3 étudiants de Master ont été suivi et évalués </a:t>
            </a:r>
          </a:p>
          <a:p>
            <a:pPr lvl="0"/>
            <a:endParaRPr lang="fr-FR" sz="1200" b="1"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sym typeface="Wingdings" panose="05000000000000000000" pitchFamily="2" charset="2"/>
              </a:rPr>
              <a:t> </a:t>
            </a:r>
            <a:r>
              <a:rPr lang="fr-FR" sz="1200" b="1" kern="1200" dirty="0" smtClean="0">
                <a:solidFill>
                  <a:schemeClr val="tx1"/>
                </a:solidFill>
                <a:effectLst/>
                <a:latin typeface="+mn-lt"/>
                <a:ea typeface="+mn-ea"/>
                <a:cs typeface="+mn-cs"/>
              </a:rPr>
              <a:t>L’appui à la gouvernance du RIFAR et des réseaux FAR nationaux</a:t>
            </a:r>
            <a:r>
              <a:rPr lang="fr-FR" sz="1200" kern="1200" dirty="0" smtClean="0">
                <a:solidFill>
                  <a:schemeClr val="tx1"/>
                </a:solidFill>
                <a:effectLst/>
                <a:latin typeface="+mn-lt"/>
                <a:ea typeface="+mn-ea"/>
                <a:cs typeface="+mn-cs"/>
              </a:rPr>
              <a:t> s’est matérialisé par une modification du Manuel De Procédure de l’Association réseau FAR et par la mobilisation de l’expertise du réseau FAR pour appuyer les acteurs guinéens dans la confection de leur SNFAR. ; </a:t>
            </a:r>
          </a:p>
          <a:p>
            <a:pPr lvl="0"/>
            <a:endParaRPr lang="fr-FR" sz="1200" b="1" kern="1200" dirty="0" smtClean="0">
              <a:solidFill>
                <a:schemeClr val="tx1"/>
              </a:solidFill>
              <a:effectLst/>
              <a:latin typeface="+mn-lt"/>
              <a:ea typeface="+mn-ea"/>
              <a:cs typeface="+mn-cs"/>
            </a:endParaRPr>
          </a:p>
          <a:p>
            <a:pPr lvl="0"/>
            <a:r>
              <a:rPr lang="fr-FR" sz="1200" b="1" kern="1200" baseline="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sym typeface="Wingdings" panose="05000000000000000000" pitchFamily="2" charset="2"/>
              </a:rPr>
              <a:t> </a:t>
            </a:r>
            <a:r>
              <a:rPr lang="fr-FR" sz="1200" b="1" kern="1200" dirty="0" smtClean="0">
                <a:solidFill>
                  <a:schemeClr val="tx1"/>
                </a:solidFill>
                <a:effectLst/>
                <a:latin typeface="+mn-lt"/>
                <a:ea typeface="+mn-ea"/>
                <a:cs typeface="+mn-cs"/>
              </a:rPr>
              <a:t>La diffusion d’une information de qualité</a:t>
            </a:r>
            <a:r>
              <a:rPr lang="fr-FR" sz="1200" kern="1200" dirty="0" smtClean="0">
                <a:solidFill>
                  <a:schemeClr val="tx1"/>
                </a:solidFill>
                <a:effectLst/>
                <a:latin typeface="+mn-lt"/>
                <a:ea typeface="+mn-ea"/>
                <a:cs typeface="+mn-cs"/>
              </a:rPr>
              <a:t> s’est traduit en 2019 par la publication de 3 gazettes du réseau FAR, diffusées aux 1 800 contacts de la liste de diffusion, une cinquantaine de nouvelles ressources ont été ajoutées au site internet </a:t>
            </a:r>
            <a:r>
              <a:rPr lang="fr-FR" sz="1200" u="sng" kern="1200" dirty="0" smtClean="0">
                <a:solidFill>
                  <a:schemeClr val="tx1"/>
                </a:solidFill>
                <a:effectLst/>
                <a:latin typeface="+mn-lt"/>
                <a:ea typeface="+mn-ea"/>
                <a:cs typeface="+mn-cs"/>
                <a:hlinkClick r:id="rId3"/>
              </a:rPr>
              <a:t>www.reseau-far.com</a:t>
            </a:r>
            <a:r>
              <a:rPr lang="fr-FR" sz="1200" kern="1200" dirty="0" smtClean="0">
                <a:solidFill>
                  <a:schemeClr val="tx1"/>
                </a:solidFill>
                <a:effectLst/>
                <a:latin typeface="+mn-lt"/>
                <a:ea typeface="+mn-ea"/>
                <a:cs typeface="+mn-cs"/>
              </a:rPr>
              <a:t> en 2019 ( sur près de 200 ressources au total) et 1 000 abonnés suivent les événements du réseau sur Facebook et LinkedIn.</a:t>
            </a:r>
          </a:p>
          <a:p>
            <a:pPr lvl="0"/>
            <a:endParaRPr lang="fr-FR" sz="1200" b="1"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sym typeface="Wingdings" panose="05000000000000000000" pitchFamily="2" charset="2"/>
              </a:rPr>
              <a:t> </a:t>
            </a:r>
            <a:r>
              <a:rPr lang="fr-FR" sz="1200" b="1" kern="1200" dirty="0" smtClean="0">
                <a:solidFill>
                  <a:schemeClr val="tx1"/>
                </a:solidFill>
                <a:effectLst/>
                <a:latin typeface="+mn-lt"/>
                <a:ea typeface="+mn-ea"/>
                <a:cs typeface="+mn-cs"/>
              </a:rPr>
              <a:t>Le travail en partenariat autour de thématiques clés </a:t>
            </a:r>
            <a:r>
              <a:rPr lang="fr-FR" sz="1200" kern="1200" dirty="0" smtClean="0">
                <a:solidFill>
                  <a:schemeClr val="tx1"/>
                </a:solidFill>
                <a:effectLst/>
                <a:latin typeface="+mn-lt"/>
                <a:ea typeface="+mn-ea"/>
                <a:cs typeface="+mn-cs"/>
              </a:rPr>
              <a:t>s’est traduit cette année par la participation à différents événements tels qu’une journée d’échanges et de capitalisation organisée par FERT et l’IFOCAP, la présence pendant 3 jours au Salon de l’Agriculture de Paris et d’Abidjan, la formation de cadres de l’emploi dans le monde au BIT de Turin etc.</a:t>
            </a:r>
          </a:p>
          <a:p>
            <a:pPr lvl="0"/>
            <a:endParaRPr lang="fr-FR" sz="1200" b="1" u="sng" kern="1200" dirty="0" smtClean="0">
              <a:solidFill>
                <a:schemeClr val="tx1"/>
              </a:solidFill>
              <a:effectLst/>
              <a:latin typeface="+mn-lt"/>
              <a:ea typeface="+mn-ea"/>
              <a:cs typeface="+mn-cs"/>
            </a:endParaRPr>
          </a:p>
          <a:p>
            <a:pPr lvl="0"/>
            <a:r>
              <a:rPr lang="fr-FR" sz="1200" b="0" u="sng" kern="1200" dirty="0" smtClean="0">
                <a:solidFill>
                  <a:schemeClr val="tx1"/>
                </a:solidFill>
                <a:effectLst/>
                <a:latin typeface="+mn-lt"/>
                <a:ea typeface="+mn-ea"/>
                <a:cs typeface="+mn-cs"/>
                <a:sym typeface="Wingdings" panose="05000000000000000000" pitchFamily="2" charset="2"/>
              </a:rPr>
              <a:t>   </a:t>
            </a:r>
            <a:r>
              <a:rPr lang="fr-FR" sz="1200" b="1" u="sng" kern="1200" dirty="0" smtClean="0">
                <a:solidFill>
                  <a:schemeClr val="tx1"/>
                </a:solidFill>
                <a:effectLst/>
                <a:latin typeface="+mn-lt"/>
                <a:ea typeface="+mn-ea"/>
                <a:cs typeface="+mn-cs"/>
                <a:sym typeface="Wingdings" panose="05000000000000000000" pitchFamily="2" charset="2"/>
              </a:rPr>
              <a:t></a:t>
            </a:r>
            <a:r>
              <a:rPr lang="fr-FR" sz="1200" b="1" u="sng"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l’année 2019 a été marquée par l’instruction du projet ADEX FAR 3. </a:t>
            </a:r>
            <a:r>
              <a:rPr lang="fr-FR" sz="1200" kern="1200" dirty="0" smtClean="0">
                <a:solidFill>
                  <a:schemeClr val="tx1"/>
                </a:solidFill>
                <a:effectLst/>
                <a:latin typeface="+mn-lt"/>
                <a:ea typeface="+mn-ea"/>
                <a:cs typeface="+mn-cs"/>
              </a:rPr>
              <a:t>Ce processus, matérialisé par la production d’une Evaluation et d’une étude de faisabilité,</a:t>
            </a:r>
            <a:r>
              <a:rPr lang="fr-FR" sz="1200" kern="1200" baseline="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impliquants</a:t>
            </a:r>
            <a:r>
              <a:rPr lang="fr-FR" sz="1200" kern="1200" dirty="0" smtClean="0">
                <a:solidFill>
                  <a:schemeClr val="tx1"/>
                </a:solidFill>
                <a:effectLst/>
                <a:latin typeface="+mn-lt"/>
                <a:ea typeface="+mn-ea"/>
                <a:cs typeface="+mn-cs"/>
              </a:rPr>
              <a:t> différents acteurs (ARFAR, SE, AFD, consultant) dans le but de construire les 5 prochaines années du réseau FAR. </a:t>
            </a:r>
          </a:p>
          <a:p>
            <a:r>
              <a:rPr lang="fr-FR" sz="1200" kern="1200" dirty="0" smtClean="0">
                <a:solidFill>
                  <a:schemeClr val="tx1"/>
                </a:solidFill>
                <a:effectLst/>
                <a:latin typeface="+mn-lt"/>
                <a:ea typeface="+mn-ea"/>
                <a:cs typeface="+mn-cs"/>
              </a:rPr>
              <a:t> </a:t>
            </a:r>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sym typeface="Wingdings" panose="05000000000000000000" pitchFamily="2" charset="2"/>
              </a:rPr>
              <a:t>DONC: </a:t>
            </a:r>
          </a:p>
          <a:p>
            <a:r>
              <a:rPr lang="fr-FR" baseline="0" dirty="0" smtClean="0">
                <a:sym typeface="Wingdings" panose="05000000000000000000" pitchFamily="2" charset="2"/>
              </a:rPr>
              <a:t> 2019 a été marquée par la professionnalisation des acteurs  (démarches, outils, procédures, expertise) + consolidation du savoir faire et méthodes d’intervention de l’expertise Sud mobilisée  développement sollicitations  des acteurs dans les pays </a:t>
            </a:r>
          </a:p>
          <a:p>
            <a:pPr marL="628650" lvl="1" indent="-171450">
              <a:buFont typeface="Wingdings" panose="05000000000000000000" pitchFamily="2" charset="2"/>
              <a:buChar char="à"/>
            </a:pPr>
            <a:r>
              <a:rPr lang="fr-FR" baseline="0" dirty="0" smtClean="0">
                <a:sym typeface="Wingdings" panose="05000000000000000000" pitchFamily="2" charset="2"/>
              </a:rPr>
              <a:t>Augmentation de la visibilité du réseau </a:t>
            </a:r>
          </a:p>
          <a:p>
            <a:pPr marL="628650" lvl="1" indent="-171450">
              <a:buFont typeface="Wingdings" panose="05000000000000000000" pitchFamily="2" charset="2"/>
              <a:buChar char="à"/>
            </a:pPr>
            <a:r>
              <a:rPr lang="fr-FR" baseline="0" dirty="0" smtClean="0">
                <a:sym typeface="Wingdings" panose="05000000000000000000" pitchFamily="2" charset="2"/>
              </a:rPr>
              <a:t>Acquis et marge de progression dans la suite de la 3</a:t>
            </a:r>
            <a:r>
              <a:rPr lang="fr-FR" baseline="30000" dirty="0" smtClean="0">
                <a:sym typeface="Wingdings" panose="05000000000000000000" pitchFamily="2" charset="2"/>
              </a:rPr>
              <a:t>ème</a:t>
            </a:r>
            <a:r>
              <a:rPr lang="fr-FR" baseline="0" dirty="0" smtClean="0">
                <a:sym typeface="Wingdings" panose="05000000000000000000" pitchFamily="2" charset="2"/>
              </a:rPr>
              <a:t> phase </a:t>
            </a:r>
          </a:p>
          <a:p>
            <a:pPr marL="0" indent="0">
              <a:buFontTx/>
              <a:buNone/>
            </a:pPr>
            <a:endParaRPr lang="fr-FR" baseline="0" dirty="0" smtClean="0"/>
          </a:p>
          <a:p>
            <a:pPr marL="0" indent="0">
              <a:buFontTx/>
              <a:buNone/>
            </a:pPr>
            <a:endParaRPr lang="fr-FR" baseline="0" dirty="0" smtClean="0"/>
          </a:p>
          <a:p>
            <a:pPr marL="0" indent="0">
              <a:buFontTx/>
              <a:buNone/>
            </a:pPr>
            <a:endParaRPr lang="fr-FR" baseline="0" dirty="0" smtClean="0"/>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18</a:t>
            </a:fld>
            <a:endParaRPr lang="fr-FR"/>
          </a:p>
        </p:txBody>
      </p:sp>
    </p:spTree>
    <p:extLst>
      <p:ext uri="{BB962C8B-B14F-4D97-AF65-F5344CB8AC3E}">
        <p14:creationId xmlns:p14="http://schemas.microsoft.com/office/powerpoint/2010/main" val="2684774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FR </a:t>
            </a:r>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19</a:t>
            </a:fld>
            <a:endParaRPr lang="fr-FR" dirty="0"/>
          </a:p>
        </p:txBody>
      </p:sp>
    </p:spTree>
    <p:extLst>
      <p:ext uri="{BB962C8B-B14F-4D97-AF65-F5344CB8AC3E}">
        <p14:creationId xmlns:p14="http://schemas.microsoft.com/office/powerpoint/2010/main" val="31510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HQ</a:t>
            </a:r>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2</a:t>
            </a:fld>
            <a:endParaRPr lang="fr-FR" dirty="0"/>
          </a:p>
        </p:txBody>
      </p:sp>
    </p:spTree>
    <p:extLst>
      <p:ext uri="{BB962C8B-B14F-4D97-AF65-F5344CB8AC3E}">
        <p14:creationId xmlns:p14="http://schemas.microsoft.com/office/powerpoint/2010/main" val="42043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FR</a:t>
            </a:r>
          </a:p>
          <a:p>
            <a:r>
              <a:rPr lang="fr-FR" dirty="0" smtClean="0"/>
              <a:t>Cette </a:t>
            </a:r>
            <a:r>
              <a:rPr lang="fr-FR" dirty="0" smtClean="0"/>
              <a:t>partie est principalement</a:t>
            </a:r>
            <a:r>
              <a:rPr lang="fr-FR" baseline="0" dirty="0" smtClean="0"/>
              <a:t> destinée aux collègues tunisiens, et pour cause, tous les résultats qui seront présentés sont ceux de nos membres</a:t>
            </a:r>
          </a:p>
          <a:p>
            <a:r>
              <a:rPr lang="fr-FR" dirty="0" smtClean="0"/>
              <a:t>-</a:t>
            </a:r>
            <a:r>
              <a:rPr lang="fr-FR" baseline="0" dirty="0" smtClean="0"/>
              <a:t>  </a:t>
            </a:r>
            <a:r>
              <a:rPr lang="fr-FR" dirty="0" smtClean="0"/>
              <a:t>Le réseau</a:t>
            </a:r>
            <a:r>
              <a:rPr lang="fr-FR" baseline="0" dirty="0" smtClean="0"/>
              <a:t> international FAR est né en 2005 à Ouagadougou lors d’une Conférence sur la « formation de masse en milieu rural »</a:t>
            </a:r>
          </a:p>
          <a:p>
            <a:pPr marL="171450" indent="-171450">
              <a:buFontTx/>
              <a:buChar char="-"/>
            </a:pPr>
            <a:r>
              <a:rPr lang="fr-FR" dirty="0" smtClean="0"/>
              <a:t>Il est</a:t>
            </a:r>
            <a:r>
              <a:rPr lang="fr-FR" baseline="0" dirty="0" smtClean="0"/>
              <a:t> né sur l’initiative d’un groupe d’acteurs du Sud impliqués sur des thématiques de formation agricole et  souhaitant mutualiser les expériences de leurs pays </a:t>
            </a:r>
          </a:p>
          <a:p>
            <a:pPr marL="171450" indent="-171450">
              <a:buFontTx/>
              <a:buChar char="-"/>
            </a:pPr>
            <a:r>
              <a:rPr lang="fr-FR" baseline="0" dirty="0" smtClean="0"/>
              <a:t>Le réseau regroupe aujourd’hui 17 pays membres : cette année </a:t>
            </a:r>
            <a:r>
              <a:rPr lang="fr-FR" baseline="0" dirty="0" err="1" smtClean="0"/>
              <a:t>Haiti</a:t>
            </a:r>
            <a:r>
              <a:rPr lang="fr-FR" baseline="0" dirty="0" smtClean="0"/>
              <a:t> a rejoint le réseau</a:t>
            </a:r>
          </a:p>
          <a:p>
            <a:pPr marL="0" indent="0">
              <a:buFontTx/>
              <a:buNone/>
            </a:pPr>
            <a:r>
              <a:rPr lang="fr-FR" baseline="0" dirty="0" smtClean="0"/>
              <a:t>-  Il s’articule aussi autour de 1 800 acteurs, au Nord comme au Sud, qui participent de manière opérationnelle à la rénovation de leurs dispositifs et qui sont impliqués au travers de certaines thématiques.  Ces 1800 personnes peuvent être mobilisées dans le cadre d’expertises sur différents chantiers de travail. </a:t>
            </a:r>
          </a:p>
          <a:p>
            <a:pPr marL="171450" indent="-171450">
              <a:buFontTx/>
              <a:buChar char="-"/>
            </a:pPr>
            <a:r>
              <a:rPr lang="fr-FR" baseline="0" dirty="0" smtClean="0"/>
              <a:t>Le réseau est en interaction avec divers partenaires techniques et financiers du Nord et du Sud avec qui il mutualise connaissances, expertises, s’associe pour réaliser études ou organiser des voyages d’étude ou ateliers: par exemple l’agri-agence FERT, la </a:t>
            </a:r>
            <a:r>
              <a:rPr lang="fr-FR" baseline="0" dirty="0" err="1" smtClean="0"/>
              <a:t>Pefop</a:t>
            </a:r>
            <a:r>
              <a:rPr lang="fr-FR" baseline="0" dirty="0" smtClean="0"/>
              <a:t> IIPE-Pôle Dakar, OIE, FAO, BIT, NEPAD.</a:t>
            </a:r>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3</a:t>
            </a:fld>
            <a:endParaRPr lang="fr-FR"/>
          </a:p>
        </p:txBody>
      </p:sp>
    </p:spTree>
    <p:extLst>
      <p:ext uri="{BB962C8B-B14F-4D97-AF65-F5344CB8AC3E}">
        <p14:creationId xmlns:p14="http://schemas.microsoft.com/office/powerpoint/2010/main" val="406178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FR</a:t>
            </a:r>
          </a:p>
          <a:p>
            <a:r>
              <a:rPr lang="fr-FR" dirty="0" smtClean="0"/>
              <a:t>Cette</a:t>
            </a:r>
            <a:r>
              <a:rPr lang="fr-FR" baseline="0" dirty="0" smtClean="0"/>
              <a:t> </a:t>
            </a:r>
            <a:r>
              <a:rPr lang="fr-FR" baseline="0" dirty="0" smtClean="0"/>
              <a:t>année, en plus de l’activité de ses pays membres,  le réseau a déployé des chantiers d’action dans des pays qui ne sont pas membres mais qui ont sollicité l’expertise du réseau FAR : </a:t>
            </a:r>
          </a:p>
          <a:p>
            <a:pPr marL="171450" indent="-171450">
              <a:buFontTx/>
              <a:buChar char="-"/>
            </a:pPr>
            <a:r>
              <a:rPr lang="fr-FR" baseline="0" dirty="0" smtClean="0"/>
              <a:t>l’Angola</a:t>
            </a:r>
          </a:p>
          <a:p>
            <a:pPr marL="171450" indent="-171450">
              <a:buFontTx/>
              <a:buChar char="-"/>
            </a:pPr>
            <a:r>
              <a:rPr lang="fr-FR" baseline="0" dirty="0" smtClean="0"/>
              <a:t>La RDC</a:t>
            </a:r>
          </a:p>
          <a:p>
            <a:pPr marL="171450" indent="-171450">
              <a:buFontTx/>
              <a:buChar char="-"/>
            </a:pPr>
            <a:r>
              <a:rPr lang="fr-FR" baseline="0" dirty="0" smtClean="0"/>
              <a:t>Le Nigéria</a:t>
            </a:r>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4</a:t>
            </a:fld>
            <a:endParaRPr lang="fr-FR"/>
          </a:p>
        </p:txBody>
      </p:sp>
    </p:spTree>
    <p:extLst>
      <p:ext uri="{BB962C8B-B14F-4D97-AF65-F5344CB8AC3E}">
        <p14:creationId xmlns:p14="http://schemas.microsoft.com/office/powerpoint/2010/main" val="375480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HQ</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 </a:t>
            </a:r>
            <a:r>
              <a:rPr lang="fr-FR" sz="1200" b="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L’objectif principal du réseau FAR</a:t>
            </a:r>
            <a:r>
              <a:rPr lang="fr-FR" sz="1200" b="0"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 est </a:t>
            </a:r>
            <a:r>
              <a:rPr lang="fr-FR" sz="12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d’impacter l’emploi rural et de promouvoir une agriculture rémunératrice et durable,</a:t>
            </a:r>
            <a:endParaRPr lang="fr-FR" sz="1200" b="0" baseline="0" dirty="0" smtClean="0">
              <a:solidFill>
                <a:schemeClr val="tx1"/>
              </a:solidFill>
              <a:latin typeface="+mn-lt"/>
              <a:cs typeface="+mn-cs"/>
              <a:sym typeface="Wingdings" panose="05000000000000000000" pitchFamily="2" charset="2"/>
            </a:endParaRPr>
          </a:p>
          <a:p>
            <a:r>
              <a:rPr lang="fr-FR" sz="12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 Un des moyens pour atteindre cet objectif est de m</a:t>
            </a:r>
            <a:r>
              <a:rPr lang="fr-FR" sz="12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utualiser  les expériences et expertises des pays membres qui permet une communauté de pratiques, un échange entre</a:t>
            </a:r>
            <a:r>
              <a:rPr lang="fr-FR" sz="12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 pairs, un langage commun et la construction d’une culture commune pour rénover les dispositifs nationaux de FAR</a:t>
            </a:r>
            <a:endParaRPr lang="fr-FR" sz="12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a:p>
            <a:pPr marL="171450" indent="-171450">
              <a:buFontTx/>
              <a:buChar char="-"/>
            </a:pPr>
            <a:r>
              <a:rPr lang="fr-FR" sz="1200" b="0" baseline="0" dirty="0" smtClean="0">
                <a:solidFill>
                  <a:schemeClr val="tx1"/>
                </a:solidFill>
                <a:latin typeface="+mn-lt"/>
                <a:cs typeface="+mn-cs"/>
                <a:sym typeface="Wingdings" panose="05000000000000000000" pitchFamily="2" charset="2"/>
              </a:rPr>
              <a:t>Le réseau FAR travaille en interaction avec les acteurs du terrain  sur la base de certains principes qui guident son action : </a:t>
            </a:r>
          </a:p>
          <a:p>
            <a:pPr marL="1371600" lvl="2" indent="-457200">
              <a:buClr>
                <a:srgbClr val="A6B727"/>
              </a:buClr>
              <a:buFont typeface="Wingdings"/>
              <a:buAutoNum type="arabicPeriod"/>
            </a:pPr>
            <a:r>
              <a:rPr lang="fr-FR" sz="240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Prendre en compte </a:t>
            </a:r>
            <a:r>
              <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les tendances démographiques lourdes ( notamment</a:t>
            </a:r>
            <a:r>
              <a:rPr lang="fr-FR" sz="24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 l’arrivée cohortes de jeunes sur le marché de l’emploi)</a:t>
            </a:r>
            <a:endPar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a:p>
            <a:pPr marL="1371600" lvl="2" indent="-457200">
              <a:buClr>
                <a:srgbClr val="A6B727"/>
              </a:buClr>
              <a:buFont typeface="Wingdings"/>
              <a:buAutoNum type="arabicPeriod"/>
            </a:pPr>
            <a:endPar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a:p>
            <a:pPr marL="1371600" lvl="2" indent="-457200">
              <a:buClr>
                <a:srgbClr val="A6B727"/>
              </a:buClr>
              <a:buFont typeface="Wingdings"/>
              <a:buAutoNum type="arabicPeriod"/>
            </a:pPr>
            <a:r>
              <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Aider à la formulation de la demande des pays et répondre à celle-ci,</a:t>
            </a:r>
            <a:r>
              <a:rPr lang="fr-FR" sz="24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 institutionnelle ou de terrain, à l’attention des différentes cibles : </a:t>
            </a:r>
            <a:endParaRPr lang="fr-FR" sz="1200" b="0" baseline="0" dirty="0" smtClean="0">
              <a:solidFill>
                <a:schemeClr val="tx1"/>
              </a:solidFill>
              <a:latin typeface="+mn-lt"/>
              <a:cs typeface="+mn-cs"/>
              <a:sym typeface="Wingdings" panose="05000000000000000000" pitchFamily="2" charset="2"/>
            </a:endParaRPr>
          </a:p>
          <a:p>
            <a:pPr marL="2171700" lvl="4" indent="-342900" algn="just">
              <a:buClr>
                <a:srgbClr val="A6B727"/>
              </a:buClr>
              <a:buFont typeface="Wingdings"/>
              <a:buChar char="à"/>
            </a:pPr>
            <a:r>
              <a:rPr lang="fr-FR" sz="20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Former</a:t>
            </a:r>
            <a:r>
              <a:rPr lang="fr-FR" sz="2000" b="1" dirty="0" smtClean="0">
                <a:solidFill>
                  <a:srgbClr val="000000"/>
                </a:solidFill>
                <a:latin typeface="Calibri" panose="020F0502020204030204" pitchFamily="34" charset="0"/>
                <a:cs typeface="Times New Roman" panose="02020603050405020304" pitchFamily="18" charset="0"/>
              </a:rPr>
              <a:t> des jeunes </a:t>
            </a:r>
            <a:r>
              <a:rPr lang="fr-FR" sz="2000" dirty="0" smtClean="0">
                <a:solidFill>
                  <a:srgbClr val="000000"/>
                </a:solidFill>
                <a:latin typeface="Calibri" panose="020F0502020204030204" pitchFamily="34" charset="0"/>
                <a:cs typeface="Times New Roman" panose="02020603050405020304" pitchFamily="18" charset="0"/>
              </a:rPr>
              <a:t>à s’insérer dans les emplois ruraux</a:t>
            </a:r>
          </a:p>
          <a:p>
            <a:pPr marL="2171700" lvl="4" indent="-342900" algn="just">
              <a:buClr>
                <a:srgbClr val="A6B727"/>
              </a:buClr>
              <a:buFont typeface="Wingdings"/>
              <a:buChar char="à"/>
            </a:pPr>
            <a:r>
              <a:rPr lang="fr-FR" sz="2000" b="1" dirty="0" smtClean="0">
                <a:solidFill>
                  <a:srgbClr val="000000"/>
                </a:solidFill>
                <a:latin typeface="Calibri" panose="020F0502020204030204" pitchFamily="34" charset="0"/>
                <a:cs typeface="Times New Roman" panose="02020603050405020304" pitchFamily="18" charset="0"/>
              </a:rPr>
              <a:t>Renforcer les capacités des agriculteurs actuels </a:t>
            </a:r>
          </a:p>
          <a:p>
            <a:pPr marL="2171700" lvl="4" indent="-342900" algn="just">
              <a:buClr>
                <a:srgbClr val="A6B727"/>
              </a:buClr>
              <a:buFont typeface="Wingdings"/>
              <a:buChar char="à"/>
            </a:pPr>
            <a:r>
              <a:rPr lang="fr-FR" sz="2000" b="1" dirty="0" smtClean="0">
                <a:solidFill>
                  <a:srgbClr val="000000"/>
                </a:solidFill>
                <a:latin typeface="Calibri" panose="020F0502020204030204" pitchFamily="34" charset="0"/>
                <a:cs typeface="Times New Roman" panose="02020603050405020304" pitchFamily="18" charset="0"/>
              </a:rPr>
              <a:t>Former des cadres et techniciens</a:t>
            </a:r>
            <a:r>
              <a:rPr lang="fr-FR" sz="2000" dirty="0" smtClean="0">
                <a:solidFill>
                  <a:srgbClr val="000000"/>
                </a:solidFill>
                <a:latin typeface="Calibri" panose="020F0502020204030204" pitchFamily="34" charset="0"/>
                <a:cs typeface="Times New Roman" panose="02020603050405020304" pitchFamily="18" charset="0"/>
              </a:rPr>
              <a:t>, acteurs d’OP en répondant aux besoins/demandes de compétences</a:t>
            </a:r>
          </a:p>
          <a:p>
            <a:pPr marL="2171700" lvl="4" indent="-342900" algn="just">
              <a:buClr>
                <a:srgbClr val="A6B727"/>
              </a:buClr>
              <a:buFont typeface="Wingdings"/>
              <a:buChar char="à"/>
            </a:pPr>
            <a:r>
              <a:rPr lang="fr-FR" sz="2000" dirty="0" smtClean="0">
                <a:solidFill>
                  <a:srgbClr val="000000"/>
                </a:solidFill>
                <a:latin typeface="Calibri" panose="020F0502020204030204" pitchFamily="34" charset="0"/>
                <a:cs typeface="Times New Roman" panose="02020603050405020304" pitchFamily="18" charset="0"/>
              </a:rPr>
              <a:t>Former les </a:t>
            </a:r>
            <a:r>
              <a:rPr lang="fr-FR" sz="2000" b="1" dirty="0" smtClean="0">
                <a:solidFill>
                  <a:srgbClr val="000000"/>
                </a:solidFill>
                <a:latin typeface="Calibri" panose="020F0502020204030204" pitchFamily="34" charset="0"/>
                <a:cs typeface="Times New Roman" panose="02020603050405020304" pitchFamily="18" charset="0"/>
              </a:rPr>
              <a:t>formateurs agricoles</a:t>
            </a:r>
          </a:p>
          <a:p>
            <a:pPr marL="914400" lvl="2" indent="0" algn="just">
              <a:buClr>
                <a:srgbClr val="A6B727"/>
              </a:buClr>
              <a:buFont typeface="Wingdings"/>
              <a:buNone/>
            </a:pPr>
            <a:endParaRPr lang="fr-FR" sz="12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5</a:t>
            </a:fld>
            <a:endParaRPr lang="fr-FR"/>
          </a:p>
        </p:txBody>
      </p:sp>
    </p:spTree>
    <p:extLst>
      <p:ext uri="{BB962C8B-B14F-4D97-AF65-F5344CB8AC3E}">
        <p14:creationId xmlns:p14="http://schemas.microsoft.com/office/powerpoint/2010/main" val="125530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914400" lvl="2" indent="0" algn="just">
              <a:buClr>
                <a:srgbClr val="A6B727"/>
              </a:buClr>
              <a:buFont typeface="Wingdings"/>
              <a:buNone/>
            </a:pPr>
            <a:r>
              <a:rPr lang="fr-FR" sz="2400" b="1" kern="0" dirty="0" smtClean="0">
                <a:solidFill>
                  <a:prstClr val="black"/>
                </a:solidFill>
                <a:latin typeface="Calibri" panose="020F0502020204030204" pitchFamily="34" charset="0"/>
              </a:rPr>
              <a:t>HQ</a:t>
            </a:r>
          </a:p>
          <a:p>
            <a:pPr marL="914400" lvl="2" indent="0" algn="just">
              <a:buClr>
                <a:srgbClr val="A6B727"/>
              </a:buClr>
              <a:buFont typeface="Wingdings"/>
              <a:buNone/>
            </a:pPr>
            <a:r>
              <a:rPr lang="fr-FR" sz="2400" b="1" kern="0" dirty="0" smtClean="0">
                <a:solidFill>
                  <a:prstClr val="black"/>
                </a:solidFill>
                <a:latin typeface="Calibri" panose="020F0502020204030204" pitchFamily="34" charset="0"/>
              </a:rPr>
              <a:t>3</a:t>
            </a:r>
            <a:r>
              <a:rPr lang="fr-FR" sz="2400" b="1" kern="0" dirty="0" smtClean="0">
                <a:solidFill>
                  <a:prstClr val="black"/>
                </a:solidFill>
                <a:latin typeface="Calibri" panose="020F0502020204030204" pitchFamily="34" charset="0"/>
              </a:rPr>
              <a:t>. Réaffirmer la volonté publique : </a:t>
            </a:r>
            <a:r>
              <a:rPr lang="fr-FR" sz="2400" b="0" kern="0" dirty="0" smtClean="0">
                <a:solidFill>
                  <a:prstClr val="black"/>
                </a:solidFill>
                <a:latin typeface="Calibri" panose="020F0502020204030204" pitchFamily="34" charset="0"/>
              </a:rPr>
              <a:t>nécessité de l’affirmation</a:t>
            </a:r>
            <a:r>
              <a:rPr lang="fr-FR" sz="2400" b="0" kern="0" baseline="0" dirty="0" smtClean="0">
                <a:solidFill>
                  <a:prstClr val="black"/>
                </a:solidFill>
                <a:latin typeface="Calibri" panose="020F0502020204030204" pitchFamily="34" charset="0"/>
              </a:rPr>
              <a:t> du po</a:t>
            </a:r>
            <a:r>
              <a:rPr lang="fr-FR" sz="2400" b="0" kern="0" dirty="0" smtClean="0">
                <a:solidFill>
                  <a:prstClr val="black"/>
                </a:solidFill>
                <a:latin typeface="Calibri" panose="020F0502020204030204" pitchFamily="34" charset="0"/>
              </a:rPr>
              <a:t>uvoir</a:t>
            </a:r>
            <a:r>
              <a:rPr lang="fr-FR" sz="2400" b="0" kern="0" baseline="0" dirty="0" smtClean="0">
                <a:solidFill>
                  <a:prstClr val="black"/>
                </a:solidFill>
                <a:latin typeface="Calibri" panose="020F0502020204030204" pitchFamily="34" charset="0"/>
              </a:rPr>
              <a:t> régalien – L’état doit être garant de la formation dans le pays, dans la construction des </a:t>
            </a:r>
            <a:r>
              <a:rPr lang="fr-FR" sz="2400" b="0" kern="0" baseline="0" dirty="0" err="1" smtClean="0">
                <a:solidFill>
                  <a:prstClr val="black"/>
                </a:solidFill>
                <a:latin typeface="Calibri" panose="020F0502020204030204" pitchFamily="34" charset="0"/>
              </a:rPr>
              <a:t>ref</a:t>
            </a:r>
            <a:r>
              <a:rPr lang="fr-FR" sz="2400" b="0" kern="0" baseline="0" dirty="0" smtClean="0">
                <a:solidFill>
                  <a:prstClr val="black"/>
                </a:solidFill>
                <a:latin typeface="Calibri" panose="020F0502020204030204" pitchFamily="34" charset="0"/>
              </a:rPr>
              <a:t> de formation</a:t>
            </a:r>
            <a:endParaRPr lang="fr-FR" sz="2400" b="0" kern="0" dirty="0" smtClean="0">
              <a:solidFill>
                <a:prstClr val="black"/>
              </a:solidFill>
              <a:latin typeface="Calibri" panose="020F0502020204030204" pitchFamily="34" charset="0"/>
            </a:endParaRPr>
          </a:p>
          <a:p>
            <a:pPr marL="914400" lvl="2" indent="0" algn="just">
              <a:buClr>
                <a:srgbClr val="A6B727"/>
              </a:buClr>
              <a:buFont typeface="Wingdings"/>
              <a:buNone/>
            </a:pPr>
            <a:r>
              <a:rPr lang="fr-FR" sz="2400" dirty="0" smtClean="0">
                <a:solidFill>
                  <a:srgbClr val="000000"/>
                </a:solidFill>
                <a:latin typeface="Calibri" panose="020F0502020204030204" pitchFamily="34" charset="0"/>
                <a:cs typeface="Times New Roman" panose="02020603050405020304" pitchFamily="18" charset="0"/>
              </a:rPr>
              <a:t>4</a:t>
            </a:r>
            <a:r>
              <a:rPr lang="fr-FR" sz="2400" b="1" dirty="0" smtClean="0">
                <a:solidFill>
                  <a:srgbClr val="000000"/>
                </a:solidFill>
                <a:latin typeface="Calibri" panose="020F0502020204030204" pitchFamily="34" charset="0"/>
                <a:cs typeface="Times New Roman" panose="02020603050405020304" pitchFamily="18" charset="0"/>
              </a:rPr>
              <a:t>.</a:t>
            </a:r>
            <a:r>
              <a:rPr lang="fr-FR" sz="2400" b="1" baseline="0" dirty="0" smtClean="0">
                <a:solidFill>
                  <a:srgbClr val="000000"/>
                </a:solidFill>
                <a:latin typeface="Calibri" panose="020F0502020204030204" pitchFamily="34" charset="0"/>
                <a:cs typeface="Times New Roman" panose="02020603050405020304" pitchFamily="18" charset="0"/>
              </a:rPr>
              <a:t> </a:t>
            </a:r>
            <a:r>
              <a:rPr lang="fr-FR" sz="2400" b="1" dirty="0" smtClean="0">
                <a:solidFill>
                  <a:srgbClr val="000000"/>
                </a:solidFill>
                <a:latin typeface="Calibri" panose="020F0502020204030204" pitchFamily="34" charset="0"/>
                <a:cs typeface="Times New Roman" panose="02020603050405020304" pitchFamily="18" charset="0"/>
              </a:rPr>
              <a:t>Mobiliser tous les acteurs et institutions de la FAR </a:t>
            </a:r>
            <a:r>
              <a:rPr lang="fr-FR" sz="2400" dirty="0" smtClean="0">
                <a:solidFill>
                  <a:srgbClr val="000000"/>
                </a:solidFill>
                <a:latin typeface="Calibri" panose="020F0502020204030204" pitchFamily="34" charset="0"/>
                <a:cs typeface="Times New Roman" panose="02020603050405020304" pitchFamily="18" charset="0"/>
              </a:rPr>
              <a:t>: mettre tous les acteurs de la FAR autour de la table</a:t>
            </a:r>
            <a:r>
              <a:rPr lang="fr-FR" sz="2400" baseline="0" dirty="0" smtClean="0">
                <a:solidFill>
                  <a:srgbClr val="000000"/>
                </a:solidFill>
                <a:latin typeface="Calibri" panose="020F0502020204030204" pitchFamily="34" charset="0"/>
                <a:cs typeface="Times New Roman" panose="02020603050405020304" pitchFamily="18" charset="0"/>
              </a:rPr>
              <a:t> et travailler ensemble sur des thématiques transversales. </a:t>
            </a:r>
            <a:endParaRPr lang="fr-FR" sz="2400" dirty="0" smtClean="0">
              <a:solidFill>
                <a:srgbClr val="000000"/>
              </a:solidFill>
              <a:latin typeface="Calibri" panose="020F0502020204030204" pitchFamily="34" charset="0"/>
              <a:cs typeface="Times New Roman" panose="02020603050405020304" pitchFamily="18" charset="0"/>
            </a:endParaRPr>
          </a:p>
          <a:p>
            <a:pPr marL="914400" lvl="2" indent="0" algn="just">
              <a:buClr>
                <a:srgbClr val="A6B727"/>
              </a:buClr>
              <a:buFont typeface="Wingdings"/>
              <a:buNone/>
            </a:pPr>
            <a:r>
              <a:rPr lang="fr-FR" sz="2400" b="1" kern="0" dirty="0" smtClean="0">
                <a:solidFill>
                  <a:prstClr val="black"/>
                </a:solidFill>
                <a:latin typeface="Calibri" panose="020F0502020204030204" pitchFamily="34" charset="0"/>
              </a:rPr>
              <a:t>5. Pérenniser le financement</a:t>
            </a:r>
            <a:r>
              <a:rPr lang="fr-FR" sz="2400" kern="0" dirty="0" smtClean="0">
                <a:solidFill>
                  <a:prstClr val="black"/>
                </a:solidFill>
                <a:latin typeface="Calibri" panose="020F0502020204030204" pitchFamily="34" charset="0"/>
              </a:rPr>
              <a:t> de la formation agricole et rurale : nécessité des mécanismes qui prévoient le financement</a:t>
            </a:r>
            <a:r>
              <a:rPr lang="fr-FR" sz="2400" kern="0" baseline="0" dirty="0" smtClean="0">
                <a:solidFill>
                  <a:prstClr val="black"/>
                </a:solidFill>
                <a:latin typeface="Calibri" panose="020F0502020204030204" pitchFamily="34" charset="0"/>
              </a:rPr>
              <a:t> de la FAR de manière pérenne (réflexion autour des modalités de financement de la FAR).</a:t>
            </a:r>
            <a:endParaRPr lang="fr-FR" sz="2400" kern="0" dirty="0" smtClean="0">
              <a:solidFill>
                <a:prstClr val="black"/>
              </a:solidFill>
              <a:latin typeface="Calibri" panose="020F0502020204030204" pitchFamily="34" charset="0"/>
            </a:endParaRPr>
          </a:p>
          <a:p>
            <a:pPr marL="914400" lvl="2" indent="0" algn="just">
              <a:buClr>
                <a:srgbClr val="A6B727"/>
              </a:buClr>
              <a:buFont typeface="Wingdings"/>
              <a:buNone/>
            </a:pPr>
            <a:r>
              <a:rPr lang="fr-FR" sz="2400" b="1" kern="0" dirty="0" smtClean="0">
                <a:solidFill>
                  <a:prstClr val="black"/>
                </a:solidFill>
                <a:latin typeface="Calibri" panose="020F0502020204030204" pitchFamily="34" charset="0"/>
              </a:rPr>
              <a:t>6. Partager les expériences de  Gouvernance de la FAR : </a:t>
            </a:r>
            <a:r>
              <a:rPr lang="fr-FR" sz="2400" b="0" kern="0" dirty="0" smtClean="0">
                <a:solidFill>
                  <a:prstClr val="black"/>
                </a:solidFill>
                <a:latin typeface="Calibri" panose="020F0502020204030204" pitchFamily="34" charset="0"/>
              </a:rPr>
              <a:t>éclatement de la FAR entre plusieurs ministères =&gt; l’objectif est de construire des synergies</a:t>
            </a:r>
            <a:r>
              <a:rPr lang="fr-FR" sz="2400" b="0" kern="0" baseline="0" dirty="0" smtClean="0">
                <a:solidFill>
                  <a:prstClr val="black"/>
                </a:solidFill>
                <a:latin typeface="Calibri" panose="020F0502020204030204" pitchFamily="34" charset="0"/>
              </a:rPr>
              <a:t> entre les acteurs, de mutualiser les financements et ressources humaines, au travers d’objectifs communs et de décloisonner. </a:t>
            </a:r>
            <a:endParaRPr lang="fr-FR" sz="2000" b="1" dirty="0" smtClean="0">
              <a:solidFill>
                <a:srgbClr val="000000"/>
              </a:solidFill>
              <a:latin typeface="Calibri" panose="020F0502020204030204" pitchFamily="34" charset="0"/>
              <a:cs typeface="Times New Roman" panose="02020603050405020304" pitchFamily="18" charset="0"/>
            </a:endParaRPr>
          </a:p>
          <a:p>
            <a:pPr marL="628650" lvl="1" indent="-171450">
              <a:buFontTx/>
              <a:buChar char="-"/>
            </a:pPr>
            <a:endParaRPr lang="fr-FR" sz="1200" b="1" baseline="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a:p>
            <a:endParaRPr lang="fr-FR" sz="1800"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6</a:t>
            </a:fld>
            <a:endParaRPr lang="fr-FR"/>
          </a:p>
        </p:txBody>
      </p:sp>
    </p:spTree>
    <p:extLst>
      <p:ext uri="{BB962C8B-B14F-4D97-AF65-F5344CB8AC3E}">
        <p14:creationId xmlns:p14="http://schemas.microsoft.com/office/powerpoint/2010/main" val="227015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4075" y="744538"/>
            <a:ext cx="4960938" cy="3722687"/>
          </a:xfrm>
        </p:spPr>
      </p:sp>
      <p:sp>
        <p:nvSpPr>
          <p:cNvPr id="3" name="Espace réservé des commentaires 2"/>
          <p:cNvSpPr>
            <a:spLocks noGrp="1"/>
          </p:cNvSpPr>
          <p:nvPr>
            <p:ph type="body" idx="1"/>
          </p:nvPr>
        </p:nvSpPr>
        <p:spPr/>
        <p:txBody>
          <a:bodyPr/>
          <a:lstStyle/>
          <a:p>
            <a:r>
              <a:rPr lang="fr-FR" dirty="0" smtClean="0"/>
              <a:t>FR</a:t>
            </a:r>
          </a:p>
          <a:p>
            <a:r>
              <a:rPr lang="fr-FR" dirty="0" smtClean="0"/>
              <a:t>L’Association </a:t>
            </a:r>
            <a:r>
              <a:rPr lang="fr-FR" dirty="0" smtClean="0"/>
              <a:t>réseau FAR oriente</a:t>
            </a:r>
            <a:r>
              <a:rPr lang="fr-FR" baseline="0" dirty="0" smtClean="0"/>
              <a:t> ses actions selon 4 axes stratégiques présentés dans le Plan Stratégique</a:t>
            </a:r>
          </a:p>
          <a:p>
            <a:pPr marL="1371600" lvl="3" indent="0">
              <a:buFont typeface="Wingdings 3" charset="2"/>
              <a:buNone/>
            </a:pPr>
            <a:r>
              <a:rPr lang="fr-FR" sz="2400" b="0" dirty="0" smtClean="0">
                <a:latin typeface="Calibri" panose="020F0502020204030204" pitchFamily="34" charset="0"/>
                <a:ea typeface="Calibri" panose="020F0502020204030204" pitchFamily="34" charset="0"/>
              </a:rPr>
              <a:t>Axe 1.</a:t>
            </a:r>
            <a:r>
              <a:rPr lang="fr-FR" sz="2400" b="0" baseline="0" dirty="0" smtClean="0">
                <a:latin typeface="Calibri" panose="020F0502020204030204" pitchFamily="34" charset="0"/>
                <a:ea typeface="Calibri" panose="020F0502020204030204" pitchFamily="34" charset="0"/>
              </a:rPr>
              <a:t> </a:t>
            </a:r>
            <a:r>
              <a:rPr lang="fr-FR" sz="2400" b="0" dirty="0" smtClean="0">
                <a:latin typeface="Calibri" panose="020F0502020204030204" pitchFamily="34" charset="0"/>
                <a:ea typeface="Calibri" panose="020F0502020204030204" pitchFamily="34" charset="0"/>
              </a:rPr>
              <a:t>Appui à la structuration et à la gouvernance  </a:t>
            </a:r>
          </a:p>
          <a:p>
            <a:pPr marL="1371600" lvl="3" indent="0">
              <a:buFont typeface="Wingdings 3" charset="2"/>
              <a:buNone/>
            </a:pPr>
            <a:r>
              <a:rPr lang="fr-FR" sz="2400" b="0" dirty="0" smtClean="0">
                <a:latin typeface="Calibri" panose="020F0502020204030204" pitchFamily="34" charset="0"/>
                <a:ea typeface="Calibri" panose="020F0502020204030204" pitchFamily="34" charset="0"/>
              </a:rPr>
              <a:t>des réseaux nationaux </a:t>
            </a:r>
          </a:p>
          <a:p>
            <a:pPr marL="1371600" lvl="3" indent="0">
              <a:buFont typeface="Wingdings 3" charset="2"/>
              <a:buNone/>
            </a:pPr>
            <a:endParaRPr lang="fr-FR" sz="1100" b="0" dirty="0" smtClean="0">
              <a:latin typeface="Calibri" panose="020F0502020204030204" pitchFamily="34" charset="0"/>
              <a:ea typeface="Calibri" panose="020F0502020204030204" pitchFamily="34" charset="0"/>
            </a:endParaRPr>
          </a:p>
          <a:p>
            <a:pPr marL="1371600" lvl="3" indent="0">
              <a:buFont typeface="Wingdings 3" charset="2"/>
              <a:buNone/>
            </a:pPr>
            <a:r>
              <a:rPr lang="fr-FR" sz="2400" b="0" dirty="0" smtClean="0">
                <a:latin typeface="Calibri" panose="020F0502020204030204" pitchFamily="34" charset="0"/>
                <a:ea typeface="Calibri" panose="020F0502020204030204" pitchFamily="34" charset="0"/>
              </a:rPr>
              <a:t>Axe 2. Renforcement des capacités </a:t>
            </a:r>
          </a:p>
          <a:p>
            <a:pPr marL="1371600" lvl="3" indent="0">
              <a:buFont typeface="Wingdings 3" charset="2"/>
              <a:buNone/>
            </a:pPr>
            <a:endParaRPr lang="fr-FR" sz="2400" b="0" dirty="0" smtClean="0">
              <a:latin typeface="Calibri" panose="020F0502020204030204" pitchFamily="34" charset="0"/>
              <a:ea typeface="Calibri" panose="020F0502020204030204" pitchFamily="34" charset="0"/>
            </a:endParaRPr>
          </a:p>
          <a:p>
            <a:pPr marL="1371600" lvl="3" indent="0">
              <a:buFont typeface="Wingdings 3" charset="2"/>
              <a:buNone/>
            </a:pPr>
            <a:r>
              <a:rPr lang="fr-FR" sz="2400" b="0" dirty="0" smtClean="0">
                <a:latin typeface="Calibri" panose="020F0502020204030204" pitchFamily="34" charset="0"/>
                <a:ea typeface="Calibri" panose="020F0502020204030204" pitchFamily="34" charset="0"/>
              </a:rPr>
              <a:t>Axe 3.</a:t>
            </a:r>
            <a:r>
              <a:rPr lang="fr-FR" sz="2400" b="0" baseline="0" dirty="0" smtClean="0">
                <a:latin typeface="Calibri" panose="020F0502020204030204" pitchFamily="34" charset="0"/>
                <a:ea typeface="Calibri" panose="020F0502020204030204" pitchFamily="34" charset="0"/>
              </a:rPr>
              <a:t> </a:t>
            </a:r>
            <a:r>
              <a:rPr lang="fr-FR" sz="2400" b="0" dirty="0" smtClean="0">
                <a:latin typeface="Calibri" panose="020F0502020204030204" pitchFamily="34" charset="0"/>
                <a:ea typeface="Calibri" panose="020F0502020204030204" pitchFamily="34" charset="0"/>
              </a:rPr>
              <a:t>Production de connaissances sur la FAR</a:t>
            </a:r>
          </a:p>
          <a:p>
            <a:pPr marL="1371600" lvl="3" indent="0">
              <a:buFont typeface="Wingdings 3" charset="2"/>
              <a:buNone/>
            </a:pPr>
            <a:endParaRPr lang="fr-FR" sz="2400" b="0" dirty="0" smtClean="0">
              <a:latin typeface="Calibri" panose="020F0502020204030204" pitchFamily="34" charset="0"/>
              <a:ea typeface="Calibri" panose="020F0502020204030204" pitchFamily="34" charset="0"/>
            </a:endParaRPr>
          </a:p>
          <a:p>
            <a:pPr marL="1371600" lvl="3" indent="0">
              <a:buFont typeface="Wingdings 3" charset="2"/>
              <a:buNone/>
            </a:pPr>
            <a:r>
              <a:rPr lang="fr-FR" sz="2400" b="0" dirty="0" smtClean="0">
                <a:latin typeface="Calibri" panose="020F0502020204030204" pitchFamily="34" charset="0"/>
                <a:ea typeface="Calibri" panose="020F0502020204030204" pitchFamily="34" charset="0"/>
              </a:rPr>
              <a:t>Axe</a:t>
            </a:r>
            <a:r>
              <a:rPr lang="fr-FR" sz="2400" b="0" baseline="0" dirty="0" smtClean="0">
                <a:latin typeface="Calibri" panose="020F0502020204030204" pitchFamily="34" charset="0"/>
                <a:ea typeface="Calibri" panose="020F0502020204030204" pitchFamily="34" charset="0"/>
              </a:rPr>
              <a:t> 4. </a:t>
            </a:r>
            <a:r>
              <a:rPr lang="fr-FR" sz="2400" b="0" dirty="0" smtClean="0">
                <a:latin typeface="Calibri" panose="020F0502020204030204" pitchFamily="34" charset="0"/>
                <a:ea typeface="Calibri" panose="020F0502020204030204" pitchFamily="34" charset="0"/>
              </a:rPr>
              <a:t>Communication et plaidoyer </a:t>
            </a:r>
          </a:p>
          <a:p>
            <a:pPr marL="1371600" lvl="3" indent="0">
              <a:buFont typeface="Wingdings 3" charset="2"/>
              <a:buNone/>
            </a:pPr>
            <a:r>
              <a:rPr lang="fr-FR" sz="2400" b="0" dirty="0" smtClean="0">
                <a:latin typeface="Calibri" panose="020F0502020204030204" pitchFamily="34" charset="0"/>
                <a:ea typeface="Calibri" panose="020F0502020204030204" pitchFamily="34" charset="0"/>
              </a:rPr>
              <a:t>Nous aurons l’opportunité</a:t>
            </a:r>
            <a:r>
              <a:rPr lang="fr-FR" sz="2400" b="0" baseline="0" dirty="0" smtClean="0">
                <a:latin typeface="Calibri" panose="020F0502020204030204" pitchFamily="34" charset="0"/>
                <a:ea typeface="Calibri" panose="020F0502020204030204" pitchFamily="34" charset="0"/>
              </a:rPr>
              <a:t> de revenir sur chacun de ces axes dans un second temps de la présentation. </a:t>
            </a:r>
            <a:endParaRPr lang="fr-FR" sz="2400" b="0" dirty="0" smtClean="0">
              <a:latin typeface="Calibri" panose="020F0502020204030204" pitchFamily="34" charset="0"/>
              <a:ea typeface="Calibri" panose="020F0502020204030204" pitchFamily="34" charset="0"/>
            </a:endParaRPr>
          </a:p>
          <a:p>
            <a:endParaRPr lang="fr-FR" b="0"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11835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4075" y="744538"/>
            <a:ext cx="4960938" cy="3722687"/>
          </a:xfrm>
        </p:spPr>
      </p:sp>
      <p:sp>
        <p:nvSpPr>
          <p:cNvPr id="3" name="Espace réservé des commentaires 2"/>
          <p:cNvSpPr>
            <a:spLocks noGrp="1"/>
          </p:cNvSpPr>
          <p:nvPr>
            <p:ph type="body" idx="1"/>
          </p:nvPr>
        </p:nvSpPr>
        <p:spPr/>
        <p:txBody>
          <a:bodyPr/>
          <a:lstStyle/>
          <a:p>
            <a:r>
              <a:rPr lang="fr-FR" dirty="0" smtClean="0"/>
              <a:t>FR</a:t>
            </a:r>
          </a:p>
          <a:p>
            <a:r>
              <a:rPr lang="fr-FR" dirty="0" smtClean="0"/>
              <a:t>En </a:t>
            </a:r>
            <a:r>
              <a:rPr lang="fr-FR" dirty="0" smtClean="0"/>
              <a:t>matière de Gouvernance, le réseau FAR s’organise</a:t>
            </a:r>
            <a:r>
              <a:rPr lang="fr-FR" baseline="0" dirty="0" smtClean="0"/>
              <a:t> autour de : </a:t>
            </a:r>
          </a:p>
          <a:p>
            <a:pPr marL="1143000" lvl="2" indent="-182880" algn="just">
              <a:lnSpc>
                <a:spcPct val="90000"/>
              </a:lnSpc>
              <a:spcBef>
                <a:spcPts val="1400"/>
              </a:spcBef>
              <a:buClr>
                <a:srgbClr val="A6B727"/>
              </a:buClr>
              <a:buSzPct val="80000"/>
              <a:buFont typeface="Corbel" pitchFamily="34" charset="0"/>
              <a:buChar char="•"/>
            </a:pPr>
            <a:r>
              <a:rPr lang="fr-FR" sz="2400" dirty="0" smtClean="0">
                <a:solidFill>
                  <a:srgbClr val="000000"/>
                </a:solidFill>
                <a:latin typeface="Calibri" panose="020F0502020204030204" pitchFamily="34" charset="0"/>
                <a:cs typeface="Times New Roman" panose="02020603050405020304" pitchFamily="18" charset="0"/>
              </a:rPr>
              <a:t>1 structure de pilotage : Secrétariat exécutif </a:t>
            </a:r>
            <a:r>
              <a:rPr lang="fr-FR" sz="2000" dirty="0" smtClean="0">
                <a:solidFill>
                  <a:srgbClr val="000000"/>
                </a:solidFill>
                <a:latin typeface="Calibri" panose="020F0502020204030204" pitchFamily="34" charset="0"/>
                <a:cs typeface="Times New Roman" panose="02020603050405020304" pitchFamily="18" charset="0"/>
              </a:rPr>
              <a:t>(basé à Montpellier) </a:t>
            </a:r>
          </a:p>
          <a:p>
            <a:pPr marL="1143000" lvl="2" indent="-182880" algn="just">
              <a:lnSpc>
                <a:spcPct val="90000"/>
              </a:lnSpc>
              <a:spcBef>
                <a:spcPts val="1400"/>
              </a:spcBef>
              <a:buClr>
                <a:srgbClr val="A6B727"/>
              </a:buClr>
              <a:buSzPct val="80000"/>
              <a:buFont typeface="Corbel" pitchFamily="34" charset="0"/>
              <a:buChar char="•"/>
            </a:pPr>
            <a:r>
              <a:rPr lang="fr-FR" sz="2400" dirty="0" smtClean="0">
                <a:solidFill>
                  <a:srgbClr val="000000"/>
                </a:solidFill>
                <a:latin typeface="Calibri" panose="020F0502020204030204" pitchFamily="34" charset="0"/>
                <a:cs typeface="Times New Roman" panose="02020603050405020304" pitchFamily="18" charset="0"/>
              </a:rPr>
              <a:t>1 organe de décision : le Bureau ( dire qui ils sont)</a:t>
            </a:r>
          </a:p>
          <a:p>
            <a:pPr marL="1143000" marR="0" lvl="2" indent="-182880" algn="just" defTabSz="914400" rtl="0" eaLnBrk="1" fontAlgn="auto" latinLnBrk="0" hangingPunct="1">
              <a:lnSpc>
                <a:spcPct val="90000"/>
              </a:lnSpc>
              <a:spcBef>
                <a:spcPts val="1400"/>
              </a:spcBef>
              <a:spcAft>
                <a:spcPts val="0"/>
              </a:spcAft>
              <a:buClr>
                <a:srgbClr val="A6B727"/>
              </a:buClr>
              <a:buSzPct val="80000"/>
              <a:buFont typeface="Corbel" pitchFamily="34" charset="0"/>
              <a:buChar char="•"/>
              <a:tabLst/>
              <a:defRPr/>
            </a:pPr>
            <a:r>
              <a:rPr lang="fr-FR" sz="2400" dirty="0" smtClean="0">
                <a:solidFill>
                  <a:srgbClr val="000000"/>
                </a:solidFill>
                <a:latin typeface="Calibri" panose="020F0502020204030204" pitchFamily="34" charset="0"/>
                <a:cs typeface="Times New Roman" panose="02020603050405020304" pitchFamily="18" charset="0"/>
              </a:rPr>
              <a:t>4 animateurs régionaux dans les pays</a:t>
            </a:r>
            <a:r>
              <a:rPr lang="fr-FR" sz="2400" baseline="0" dirty="0" smtClean="0">
                <a:solidFill>
                  <a:srgbClr val="000000"/>
                </a:solidFill>
                <a:latin typeface="Calibri" panose="020F0502020204030204" pitchFamily="34" charset="0"/>
                <a:cs typeface="Times New Roman" panose="02020603050405020304" pitchFamily="18" charset="0"/>
              </a:rPr>
              <a:t> </a:t>
            </a:r>
          </a:p>
          <a:p>
            <a:pPr marL="1143000" marR="0" lvl="2" indent="-182880" algn="just" defTabSz="914400" rtl="0" eaLnBrk="1" fontAlgn="auto" latinLnBrk="0" hangingPunct="1">
              <a:lnSpc>
                <a:spcPct val="90000"/>
              </a:lnSpc>
              <a:spcBef>
                <a:spcPts val="1400"/>
              </a:spcBef>
              <a:spcAft>
                <a:spcPts val="0"/>
              </a:spcAft>
              <a:buClr>
                <a:srgbClr val="A6B727"/>
              </a:buClr>
              <a:buSzPct val="80000"/>
              <a:buFont typeface="Corbel" pitchFamily="34" charset="0"/>
              <a:buChar char="•"/>
              <a:tabLst/>
              <a:defRPr/>
            </a:pPr>
            <a:r>
              <a:rPr lang="fr-FR" sz="2400" dirty="0" smtClean="0">
                <a:solidFill>
                  <a:srgbClr val="000000"/>
                </a:solidFill>
                <a:latin typeface="Calibri" panose="020F0502020204030204" pitchFamily="34" charset="0"/>
                <a:cs typeface="Times New Roman" panose="02020603050405020304" pitchFamily="18" charset="0"/>
              </a:rPr>
              <a:t>32 points focaux pays (2 par pays) se regroupent annuellement en AG</a:t>
            </a:r>
          </a:p>
          <a:p>
            <a:endParaRPr lang="fr-FR" dirty="0" smtClean="0"/>
          </a:p>
          <a:p>
            <a:endParaRPr lang="fr-FR" dirty="0" smtClean="0"/>
          </a:p>
          <a:p>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8</a:t>
            </a:fld>
            <a:endParaRPr lang="fr-FR"/>
          </a:p>
        </p:txBody>
      </p:sp>
    </p:spTree>
    <p:extLst>
      <p:ext uri="{BB962C8B-B14F-4D97-AF65-F5344CB8AC3E}">
        <p14:creationId xmlns:p14="http://schemas.microsoft.com/office/powerpoint/2010/main" val="573799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HQ</a:t>
            </a:r>
          </a:p>
          <a:p>
            <a:r>
              <a:rPr lang="fr-FR" dirty="0" smtClean="0"/>
              <a:t>L’objectif </a:t>
            </a:r>
            <a:r>
              <a:rPr lang="fr-FR" dirty="0" smtClean="0"/>
              <a:t>dans cette partie n’est pas d’être</a:t>
            </a:r>
            <a:r>
              <a:rPr lang="fr-FR" baseline="0" dirty="0" smtClean="0"/>
              <a:t> exhaustif mais de d</a:t>
            </a:r>
            <a:r>
              <a:rPr lang="fr-FR" dirty="0" smtClean="0"/>
              <a:t>onne</a:t>
            </a:r>
            <a:r>
              <a:rPr lang="fr-FR" baseline="0" dirty="0" smtClean="0"/>
              <a:t>r des exemples concrets d’actions mises en place par le réseau FAR </a:t>
            </a:r>
            <a:endParaRPr lang="fr-FR" dirty="0" smtClean="0"/>
          </a:p>
          <a:p>
            <a:endParaRPr lang="fr-FR" dirty="0" smtClean="0"/>
          </a:p>
          <a:p>
            <a:r>
              <a:rPr lang="fr-FR" dirty="0" smtClean="0"/>
              <a:t>En 14 année</a:t>
            </a:r>
            <a:r>
              <a:rPr lang="fr-FR" baseline="0" dirty="0" smtClean="0"/>
              <a:t>s d’existence, le réseau FAR a donc consolidé son champ d’action, son modèle de gouvernance et développé un réseau d’expertise Sud.</a:t>
            </a:r>
          </a:p>
          <a:p>
            <a:endParaRPr lang="fr-FR" baseline="0" dirty="0" smtClean="0"/>
          </a:p>
          <a:p>
            <a:pPr marL="171450" indent="-171450">
              <a:buFont typeface="Wingdings"/>
              <a:buChar char="à"/>
            </a:pPr>
            <a:r>
              <a:rPr lang="fr-FR" baseline="0" dirty="0" smtClean="0"/>
              <a:t>Le premier objectif stratégique est d’appuyer les réseau FAR nationaux dans  leur structuration et leur gouvernance :</a:t>
            </a:r>
          </a:p>
          <a:p>
            <a:pPr marL="171450" indent="-171450">
              <a:buFont typeface="Wingdings"/>
              <a:buChar char="à"/>
            </a:pPr>
            <a:endParaRPr lang="fr-FR" b="1" baseline="0" dirty="0" smtClean="0"/>
          </a:p>
          <a:p>
            <a:pPr marL="0" indent="0">
              <a:buFont typeface="Wingdings"/>
              <a:buNone/>
            </a:pPr>
            <a:r>
              <a:rPr lang="fr-FR" b="1" baseline="0" dirty="0" smtClean="0"/>
              <a:t>- l’appui technique et financier dans la réalisation de diagnostics nationaux des dispositifs de FAR,</a:t>
            </a:r>
          </a:p>
          <a:p>
            <a:endParaRPr lang="fr-FR" baseline="0" dirty="0" smtClean="0"/>
          </a:p>
          <a:p>
            <a:r>
              <a:rPr lang="fr-FR" baseline="0" dirty="0" smtClean="0"/>
              <a:t>Concrètement, le réseau FAR sollicite soit des experts en interne, soit des consultants internationaux pour réaliser un diagnostic national, comme ce fut le cas : </a:t>
            </a:r>
            <a:endParaRPr lang="fr-FR" i="1" baseline="0" dirty="0" smtClean="0"/>
          </a:p>
          <a:p>
            <a:r>
              <a:rPr lang="fr-FR" i="1" baseline="0" dirty="0" smtClean="0"/>
              <a:t>pour le diagnostic réalisé en </a:t>
            </a:r>
            <a:r>
              <a:rPr lang="fr-FR" i="1" dirty="0" smtClean="0">
                <a:solidFill>
                  <a:schemeClr val="accent3">
                    <a:lumMod val="75000"/>
                  </a:schemeClr>
                </a:solidFill>
              </a:rPr>
              <a:t>Octobre 2019 </a:t>
            </a:r>
            <a:r>
              <a:rPr lang="fr-FR" i="1" dirty="0" smtClean="0"/>
              <a:t>: Rédaction d’un </a:t>
            </a:r>
            <a:r>
              <a:rPr lang="fr-FR" b="1" i="1" u="sng" dirty="0" smtClean="0"/>
              <a:t>Pré-diagnostic de la FAR en République Démocratique du Congo</a:t>
            </a:r>
          </a:p>
          <a:p>
            <a:endParaRPr lang="fr-FR" b="1" i="1" dirty="0" smtClean="0"/>
          </a:p>
          <a:p>
            <a:r>
              <a:rPr lang="fr-FR" i="1" dirty="0" smtClean="0">
                <a:solidFill>
                  <a:schemeClr val="accent3">
                    <a:lumMod val="75000"/>
                  </a:schemeClr>
                </a:solidFill>
              </a:rPr>
              <a:t>Décembre 2019</a:t>
            </a:r>
            <a:r>
              <a:rPr lang="fr-FR" i="1" dirty="0" smtClean="0"/>
              <a:t>: Publication de </a:t>
            </a:r>
            <a:r>
              <a:rPr lang="fr-FR" b="1" i="1" u="sng" dirty="0" smtClean="0"/>
              <a:t>L’étude diagnostique de la formation agricole et rurale du Mali </a:t>
            </a:r>
          </a:p>
          <a:p>
            <a:endParaRPr lang="fr-FR" i="1" dirty="0" smtClean="0"/>
          </a:p>
          <a:p>
            <a:r>
              <a:rPr lang="fr-FR" i="1" dirty="0" smtClean="0"/>
              <a:t>Ces 2 dernières années : 7 diagnostics nationaux produits (Niger, RCA, Angola, Sénégal etc.)</a:t>
            </a:r>
            <a:endParaRPr lang="fr-FR" i="1" baseline="0" dirty="0" smtClean="0"/>
          </a:p>
          <a:p>
            <a:endParaRPr lang="fr-FR" dirty="0" smtClean="0"/>
          </a:p>
          <a:p>
            <a:r>
              <a:rPr lang="fr-FR" dirty="0" smtClean="0"/>
              <a:t>=&gt;</a:t>
            </a:r>
            <a:r>
              <a:rPr lang="fr-FR" baseline="0" dirty="0" smtClean="0"/>
              <a:t> Ces</a:t>
            </a:r>
            <a:r>
              <a:rPr lang="fr-FR" dirty="0" smtClean="0"/>
              <a:t> diagnostics sectoriels permettent</a:t>
            </a:r>
            <a:r>
              <a:rPr lang="fr-FR" baseline="0" dirty="0" smtClean="0"/>
              <a:t> aux pays de : </a:t>
            </a:r>
          </a:p>
          <a:p>
            <a:pPr marL="0" indent="0">
              <a:buFontTx/>
              <a:buNone/>
            </a:pPr>
            <a:r>
              <a:rPr lang="fr-FR" baseline="0" dirty="0" smtClean="0"/>
              <a:t>- Réactualiser l’état des lieux des dispositifs de FAR dans le pays et soulever certaines réalités quant à l’offre et à la demande de formation;</a:t>
            </a:r>
          </a:p>
          <a:p>
            <a:pPr marL="0" indent="0">
              <a:buFont typeface="Symbol"/>
              <a:buNone/>
            </a:pPr>
            <a:r>
              <a:rPr lang="fr-FR" baseline="0" dirty="0" smtClean="0"/>
              <a:t>- Il permet de mettre les pays dans une posture de négociation vis-à-vis des PTF</a:t>
            </a:r>
          </a:p>
          <a:p>
            <a:pPr marL="171450" indent="-171450">
              <a:buFont typeface="Symbol"/>
              <a:buChar char="Þ"/>
            </a:pPr>
            <a:r>
              <a:rPr lang="fr-FR" baseline="0" dirty="0" smtClean="0"/>
              <a:t>Il donne lieu souvent à une restitution devant les acteurs des différents ministères pilotant la FAR qui échangent sur les missions, visions et constituent à ce stade un préalable à la définition d’une SNFAR</a:t>
            </a:r>
            <a:endParaRPr lang="fr-FR" dirty="0"/>
          </a:p>
        </p:txBody>
      </p:sp>
      <p:sp>
        <p:nvSpPr>
          <p:cNvPr id="4" name="Espace réservé du numéro de diapositive 3"/>
          <p:cNvSpPr>
            <a:spLocks noGrp="1"/>
          </p:cNvSpPr>
          <p:nvPr>
            <p:ph type="sldNum" sz="quarter" idx="10"/>
          </p:nvPr>
        </p:nvSpPr>
        <p:spPr/>
        <p:txBody>
          <a:bodyPr/>
          <a:lstStyle/>
          <a:p>
            <a:fld id="{C6BA4C1F-0512-4EEC-A9C4-3D476B346DC0}" type="slidenum">
              <a:rPr lang="fr-FR" smtClean="0"/>
              <a:t>9</a:t>
            </a:fld>
            <a:endParaRPr lang="fr-FR"/>
          </a:p>
        </p:txBody>
      </p:sp>
    </p:spTree>
    <p:extLst>
      <p:ext uri="{BB962C8B-B14F-4D97-AF65-F5344CB8AC3E}">
        <p14:creationId xmlns:p14="http://schemas.microsoft.com/office/powerpoint/2010/main" val="162158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7200" b="1" cap="all"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282148" y="3869645"/>
            <a:ext cx="6575895"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fr-FR" dirty="0" smtClean="0"/>
              <a:t>09/01/2019</a:t>
            </a:r>
            <a:endParaRPr lang="fr-FR"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FR"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91DE37-E717-4BF3-8B4B-114CB89C5B0E}" type="slidenum">
              <a:rPr lang="fr-FR" smtClean="0"/>
              <a:pPr/>
              <a:t>‹N°›</a:t>
            </a:fld>
            <a:endParaRPr lang="fr-FR" dirty="0"/>
          </a:p>
        </p:txBody>
      </p:sp>
      <p:cxnSp>
        <p:nvCxnSpPr>
          <p:cNvPr id="8" name="Straight Connector 7"/>
          <p:cNvCxnSpPr/>
          <p:nvPr/>
        </p:nvCxnSpPr>
        <p:spPr>
          <a:xfrm>
            <a:off x="1484000"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01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406315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56229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7200" b="1" cap="all"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282148" y="3869641"/>
            <a:ext cx="6575895"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r>
              <a:rPr lang="fr-FR" dirty="0" smtClean="0"/>
              <a:t>09/01/2019</a:t>
            </a:r>
            <a:endParaRPr lang="fr-FR"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FR"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91DE37-E717-4BF3-8B4B-114CB89C5B0E}" type="slidenum">
              <a:rPr lang="fr-FR" smtClean="0"/>
              <a:pPr/>
              <a:t>‹N°›</a:t>
            </a:fld>
            <a:endParaRPr lang="fr-FR" dirty="0"/>
          </a:p>
        </p:txBody>
      </p:sp>
      <p:cxnSp>
        <p:nvCxnSpPr>
          <p:cNvPr id="8" name="Straight Connector 7"/>
          <p:cNvCxnSpPr/>
          <p:nvPr/>
        </p:nvCxnSpPr>
        <p:spPr>
          <a:xfrm>
            <a:off x="1483998"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8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256716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cxnSp>
        <p:nvCxnSpPr>
          <p:cNvPr id="7" name="Straight Connector 6"/>
          <p:cNvCxnSpPr/>
          <p:nvPr/>
        </p:nvCxnSpPr>
        <p:spPr>
          <a:xfrm>
            <a:off x="1485903"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57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6" name="Footer Placeholder 5"/>
          <p:cNvSpPr>
            <a:spLocks noGrp="1"/>
          </p:cNvSpPr>
          <p:nvPr>
            <p:ph type="ftr" sz="quarter" idx="11"/>
          </p:nvPr>
        </p:nvSpPr>
        <p:spPr/>
        <p:txBody>
          <a:bodyPr/>
          <a:lstStyle/>
          <a:p>
            <a:endParaRPr lang="fr-FR" dirty="0">
              <a:solidFill>
                <a:srgbClr val="A6B727"/>
              </a:solidFill>
            </a:endParaRPr>
          </a:p>
        </p:txBody>
      </p:sp>
      <p:sp>
        <p:nvSpPr>
          <p:cNvPr id="7" name="Slide Number Placeholder 6"/>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799264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8" name="Footer Placeholder 7"/>
          <p:cNvSpPr>
            <a:spLocks noGrp="1"/>
          </p:cNvSpPr>
          <p:nvPr>
            <p:ph type="ftr" sz="quarter" idx="11"/>
          </p:nvPr>
        </p:nvSpPr>
        <p:spPr/>
        <p:txBody>
          <a:bodyPr/>
          <a:lstStyle/>
          <a:p>
            <a:endParaRPr lang="fr-FR" dirty="0">
              <a:solidFill>
                <a:srgbClr val="A6B727"/>
              </a:solidFill>
            </a:endParaRPr>
          </a:p>
        </p:txBody>
      </p:sp>
      <p:sp>
        <p:nvSpPr>
          <p:cNvPr id="9" name="Slide Number Placeholder 8"/>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2797438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4" name="Footer Placeholder 3"/>
          <p:cNvSpPr>
            <a:spLocks noGrp="1"/>
          </p:cNvSpPr>
          <p:nvPr>
            <p:ph type="ftr" sz="quarter" idx="11"/>
          </p:nvPr>
        </p:nvSpPr>
        <p:spPr/>
        <p:txBody>
          <a:bodyPr/>
          <a:lstStyle/>
          <a:p>
            <a:endParaRPr lang="fr-FR" dirty="0">
              <a:solidFill>
                <a:srgbClr val="A6B727"/>
              </a:solidFill>
            </a:endParaRPr>
          </a:p>
        </p:txBody>
      </p:sp>
      <p:sp>
        <p:nvSpPr>
          <p:cNvPr id="5" name="Slide Number Placeholder 4"/>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110410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3" name="Footer Placeholder 2"/>
          <p:cNvSpPr>
            <a:spLocks noGrp="1"/>
          </p:cNvSpPr>
          <p:nvPr>
            <p:ph type="ftr" sz="quarter" idx="11"/>
          </p:nvPr>
        </p:nvSpPr>
        <p:spPr/>
        <p:txBody>
          <a:bodyPr/>
          <a:lstStyle/>
          <a:p>
            <a:endParaRPr lang="fr-FR" dirty="0">
              <a:solidFill>
                <a:srgbClr val="A6B727"/>
              </a:solidFill>
            </a:endParaRPr>
          </a:p>
        </p:txBody>
      </p:sp>
      <p:sp>
        <p:nvSpPr>
          <p:cNvPr id="4" name="Slide Number Placeholder 3"/>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364624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19" y="1097280"/>
            <a:ext cx="390906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6" name="Footer Placeholder 5"/>
          <p:cNvSpPr>
            <a:spLocks noGrp="1"/>
          </p:cNvSpPr>
          <p:nvPr>
            <p:ph type="ftr" sz="quarter" idx="11"/>
          </p:nvPr>
        </p:nvSpPr>
        <p:spPr/>
        <p:txBody>
          <a:bodyPr/>
          <a:lstStyle/>
          <a:p>
            <a:endParaRPr lang="fr-FR" dirty="0">
              <a:solidFill>
                <a:srgbClr val="A6B727"/>
              </a:solidFill>
            </a:endParaRPr>
          </a:p>
        </p:txBody>
      </p:sp>
      <p:sp>
        <p:nvSpPr>
          <p:cNvPr id="7" name="Slide Number Placeholder 6"/>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322882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2453534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6" name="Footer Placeholder 5"/>
          <p:cNvSpPr>
            <a:spLocks noGrp="1"/>
          </p:cNvSpPr>
          <p:nvPr>
            <p:ph type="ftr" sz="quarter" idx="11"/>
          </p:nvPr>
        </p:nvSpPr>
        <p:spPr/>
        <p:txBody>
          <a:bodyPr/>
          <a:lstStyle/>
          <a:p>
            <a:endParaRPr lang="fr-FR" dirty="0">
              <a:solidFill>
                <a:srgbClr val="A6B727"/>
              </a:solidFill>
            </a:endParaRPr>
          </a:p>
        </p:txBody>
      </p:sp>
      <p:sp>
        <p:nvSpPr>
          <p:cNvPr id="7" name="Slide Number Placeholder 6"/>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4234053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23467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762000"/>
            <a:ext cx="1743075"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7252" y="762000"/>
            <a:ext cx="5572125"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191116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11"/>
          </p:nvPr>
        </p:nvSpPr>
        <p:spPr/>
        <p:txBody>
          <a:bodyPr/>
          <a:lstStyle/>
          <a:p>
            <a:endParaRPr lang="fr-FR" dirty="0">
              <a:solidFill>
                <a:srgbClr val="A6B727"/>
              </a:solidFill>
            </a:endParaRPr>
          </a:p>
        </p:txBody>
      </p:sp>
      <p:sp>
        <p:nvSpPr>
          <p:cNvPr id="6" name="Slide Number Placeholder 5"/>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cxnSp>
        <p:nvCxnSpPr>
          <p:cNvPr id="7" name="Straight Connector 6"/>
          <p:cNvCxnSpPr/>
          <p:nvPr/>
        </p:nvCxnSpPr>
        <p:spPr>
          <a:xfrm>
            <a:off x="1485905"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6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6" name="Footer Placeholder 5"/>
          <p:cNvSpPr>
            <a:spLocks noGrp="1"/>
          </p:cNvSpPr>
          <p:nvPr>
            <p:ph type="ftr" sz="quarter" idx="11"/>
          </p:nvPr>
        </p:nvSpPr>
        <p:spPr/>
        <p:txBody>
          <a:bodyPr/>
          <a:lstStyle/>
          <a:p>
            <a:endParaRPr lang="fr-FR" dirty="0">
              <a:solidFill>
                <a:srgbClr val="A6B727"/>
              </a:solidFill>
            </a:endParaRPr>
          </a:p>
        </p:txBody>
      </p:sp>
      <p:sp>
        <p:nvSpPr>
          <p:cNvPr id="7" name="Slide Number Placeholder 6"/>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341741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8" name="Footer Placeholder 7"/>
          <p:cNvSpPr>
            <a:spLocks noGrp="1"/>
          </p:cNvSpPr>
          <p:nvPr>
            <p:ph type="ftr" sz="quarter" idx="11"/>
          </p:nvPr>
        </p:nvSpPr>
        <p:spPr/>
        <p:txBody>
          <a:bodyPr/>
          <a:lstStyle/>
          <a:p>
            <a:endParaRPr lang="fr-FR" dirty="0">
              <a:solidFill>
                <a:srgbClr val="A6B727"/>
              </a:solidFill>
            </a:endParaRPr>
          </a:p>
        </p:txBody>
      </p:sp>
      <p:sp>
        <p:nvSpPr>
          <p:cNvPr id="9" name="Slide Number Placeholder 8"/>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318166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4" name="Footer Placeholder 3"/>
          <p:cNvSpPr>
            <a:spLocks noGrp="1"/>
          </p:cNvSpPr>
          <p:nvPr>
            <p:ph type="ftr" sz="quarter" idx="11"/>
          </p:nvPr>
        </p:nvSpPr>
        <p:spPr/>
        <p:txBody>
          <a:bodyPr/>
          <a:lstStyle/>
          <a:p>
            <a:endParaRPr lang="fr-FR" dirty="0">
              <a:solidFill>
                <a:srgbClr val="A6B727"/>
              </a:solidFill>
            </a:endParaRPr>
          </a:p>
        </p:txBody>
      </p:sp>
      <p:sp>
        <p:nvSpPr>
          <p:cNvPr id="5" name="Slide Number Placeholder 4"/>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267554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3" name="Footer Placeholder 2"/>
          <p:cNvSpPr>
            <a:spLocks noGrp="1"/>
          </p:cNvSpPr>
          <p:nvPr>
            <p:ph type="ftr" sz="quarter" idx="11"/>
          </p:nvPr>
        </p:nvSpPr>
        <p:spPr/>
        <p:txBody>
          <a:bodyPr/>
          <a:lstStyle/>
          <a:p>
            <a:endParaRPr lang="fr-FR" dirty="0">
              <a:solidFill>
                <a:srgbClr val="A6B727"/>
              </a:solidFill>
            </a:endParaRPr>
          </a:p>
        </p:txBody>
      </p:sp>
      <p:sp>
        <p:nvSpPr>
          <p:cNvPr id="4" name="Slide Number Placeholder 3"/>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282423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19" y="1097280"/>
            <a:ext cx="390906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6" name="Footer Placeholder 5"/>
          <p:cNvSpPr>
            <a:spLocks noGrp="1"/>
          </p:cNvSpPr>
          <p:nvPr>
            <p:ph type="ftr" sz="quarter" idx="11"/>
          </p:nvPr>
        </p:nvSpPr>
        <p:spPr/>
        <p:txBody>
          <a:bodyPr/>
          <a:lstStyle/>
          <a:p>
            <a:endParaRPr lang="fr-FR" dirty="0">
              <a:solidFill>
                <a:srgbClr val="A6B727"/>
              </a:solidFill>
            </a:endParaRPr>
          </a:p>
        </p:txBody>
      </p:sp>
      <p:sp>
        <p:nvSpPr>
          <p:cNvPr id="7" name="Slide Number Placeholder 6"/>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41436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r>
              <a:rPr lang="fr-FR" dirty="0" smtClean="0">
                <a:solidFill>
                  <a:srgbClr val="A6B727"/>
                </a:solidFill>
              </a:rPr>
              <a:t>09/01/2019</a:t>
            </a:r>
            <a:endParaRPr lang="fr-FR" dirty="0">
              <a:solidFill>
                <a:srgbClr val="A6B727"/>
              </a:solidFill>
            </a:endParaRPr>
          </a:p>
        </p:txBody>
      </p:sp>
      <p:sp>
        <p:nvSpPr>
          <p:cNvPr id="6" name="Footer Placeholder 5"/>
          <p:cNvSpPr>
            <a:spLocks noGrp="1"/>
          </p:cNvSpPr>
          <p:nvPr>
            <p:ph type="ftr" sz="quarter" idx="11"/>
          </p:nvPr>
        </p:nvSpPr>
        <p:spPr/>
        <p:txBody>
          <a:bodyPr/>
          <a:lstStyle/>
          <a:p>
            <a:endParaRPr lang="fr-FR" dirty="0">
              <a:solidFill>
                <a:srgbClr val="A6B727"/>
              </a:solidFill>
            </a:endParaRPr>
          </a:p>
        </p:txBody>
      </p:sp>
      <p:sp>
        <p:nvSpPr>
          <p:cNvPr id="7" name="Slide Number Placeholder 6"/>
          <p:cNvSpPr>
            <a:spLocks noGrp="1"/>
          </p:cNvSpPr>
          <p:nvPr>
            <p:ph type="sldNum" sz="quarter" idx="12"/>
          </p:nvPr>
        </p:nvSpPr>
        <p:spPr/>
        <p:txBody>
          <a:bodyPr/>
          <a:lstStyle/>
          <a:p>
            <a:fld id="{5291DE37-E717-4BF3-8B4B-114CB89C5B0E}" type="slidenum">
              <a:rPr lang="fr-FR" smtClean="0">
                <a:solidFill>
                  <a:srgbClr val="A6B727"/>
                </a:solidFill>
              </a:rPr>
              <a:pPr/>
              <a:t>‹N°›</a:t>
            </a:fld>
            <a:endParaRPr lang="fr-FR" dirty="0">
              <a:solidFill>
                <a:srgbClr val="A6B727"/>
              </a:solidFill>
            </a:endParaRPr>
          </a:p>
        </p:txBody>
      </p:sp>
    </p:spTree>
    <p:extLst>
      <p:ext uri="{BB962C8B-B14F-4D97-AF65-F5344CB8AC3E}">
        <p14:creationId xmlns:p14="http://schemas.microsoft.com/office/powerpoint/2010/main" val="164405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57256" y="2057400"/>
            <a:ext cx="7404653" cy="40386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7248" y="6223839"/>
            <a:ext cx="1746806" cy="365125"/>
          </a:xfrm>
          <a:prstGeom prst="rect">
            <a:avLst/>
          </a:prstGeom>
        </p:spPr>
        <p:txBody>
          <a:bodyPr vert="horz" lIns="91440" tIns="45720" rIns="91440" bIns="45720" rtlCol="0" anchor="ctr"/>
          <a:lstStyle>
            <a:lvl1pPr algn="l">
              <a:defRPr sz="1200">
                <a:solidFill>
                  <a:schemeClr val="accent1"/>
                </a:solidFill>
              </a:defRPr>
            </a:lvl1pPr>
          </a:lstStyle>
          <a:p>
            <a:pPr defTabSz="457200"/>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3"/>
          </p:nvPr>
        </p:nvSpPr>
        <p:spPr>
          <a:xfrm>
            <a:off x="2961866" y="6223839"/>
            <a:ext cx="3538331"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fr-FR" dirty="0">
              <a:solidFill>
                <a:srgbClr val="A6B727"/>
              </a:solidFill>
            </a:endParaRPr>
          </a:p>
        </p:txBody>
      </p:sp>
      <p:sp>
        <p:nvSpPr>
          <p:cNvPr id="6" name="Slide Number Placeholder 5"/>
          <p:cNvSpPr>
            <a:spLocks noGrp="1"/>
          </p:cNvSpPr>
          <p:nvPr>
            <p:ph type="sldNum" sz="quarter" idx="4"/>
          </p:nvPr>
        </p:nvSpPr>
        <p:spPr>
          <a:xfrm>
            <a:off x="6997153" y="6223839"/>
            <a:ext cx="1279663"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5291DE37-E717-4BF3-8B4B-114CB89C5B0E}" type="slidenum">
              <a:rPr lang="fr-FR" smtClean="0">
                <a:solidFill>
                  <a:srgbClr val="A6B727"/>
                </a:solidFill>
              </a:rPr>
              <a:pPr defTabSz="457200"/>
              <a:t>‹N°›</a:t>
            </a:fld>
            <a:endParaRPr lang="fr-FR" dirty="0">
              <a:solidFill>
                <a:srgbClr val="A6B727"/>
              </a:solidFill>
            </a:endParaRPr>
          </a:p>
        </p:txBody>
      </p:sp>
    </p:spTree>
    <p:extLst>
      <p:ext uri="{BB962C8B-B14F-4D97-AF65-F5344CB8AC3E}">
        <p14:creationId xmlns:p14="http://schemas.microsoft.com/office/powerpoint/2010/main" val="17684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57254" y="2057400"/>
            <a:ext cx="7404653" cy="40386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7248" y="6223835"/>
            <a:ext cx="1746806" cy="365125"/>
          </a:xfrm>
          <a:prstGeom prst="rect">
            <a:avLst/>
          </a:prstGeom>
        </p:spPr>
        <p:txBody>
          <a:bodyPr vert="horz" lIns="91440" tIns="45720" rIns="91440" bIns="45720" rtlCol="0" anchor="ctr"/>
          <a:lstStyle>
            <a:lvl1pPr algn="l">
              <a:defRPr sz="1200">
                <a:solidFill>
                  <a:schemeClr val="accent1"/>
                </a:solidFill>
              </a:defRPr>
            </a:lvl1pPr>
          </a:lstStyle>
          <a:p>
            <a:pPr defTabSz="457200"/>
            <a:r>
              <a:rPr lang="fr-FR" dirty="0" smtClean="0">
                <a:solidFill>
                  <a:srgbClr val="A6B727"/>
                </a:solidFill>
              </a:rPr>
              <a:t>09/01/2019</a:t>
            </a:r>
            <a:endParaRPr lang="fr-FR" dirty="0">
              <a:solidFill>
                <a:srgbClr val="A6B727"/>
              </a:solidFill>
            </a:endParaRPr>
          </a:p>
        </p:txBody>
      </p:sp>
      <p:sp>
        <p:nvSpPr>
          <p:cNvPr id="5" name="Footer Placeholder 4"/>
          <p:cNvSpPr>
            <a:spLocks noGrp="1"/>
          </p:cNvSpPr>
          <p:nvPr>
            <p:ph type="ftr" sz="quarter" idx="3"/>
          </p:nvPr>
        </p:nvSpPr>
        <p:spPr>
          <a:xfrm>
            <a:off x="2961864" y="6223835"/>
            <a:ext cx="3538331"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fr-FR" dirty="0">
              <a:solidFill>
                <a:srgbClr val="A6B727"/>
              </a:solidFill>
            </a:endParaRPr>
          </a:p>
        </p:txBody>
      </p:sp>
      <p:sp>
        <p:nvSpPr>
          <p:cNvPr id="6" name="Slide Number Placeholder 5"/>
          <p:cNvSpPr>
            <a:spLocks noGrp="1"/>
          </p:cNvSpPr>
          <p:nvPr>
            <p:ph type="sldNum" sz="quarter" idx="4"/>
          </p:nvPr>
        </p:nvSpPr>
        <p:spPr>
          <a:xfrm>
            <a:off x="6997151" y="6223835"/>
            <a:ext cx="1279663"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5291DE37-E717-4BF3-8B4B-114CB89C5B0E}" type="slidenum">
              <a:rPr lang="fr-FR" smtClean="0">
                <a:solidFill>
                  <a:srgbClr val="A6B727"/>
                </a:solidFill>
              </a:rPr>
              <a:pPr defTabSz="457200"/>
              <a:t>‹N°›</a:t>
            </a:fld>
            <a:endParaRPr lang="fr-FR" dirty="0">
              <a:solidFill>
                <a:srgbClr val="A6B727"/>
              </a:solidFill>
            </a:endParaRPr>
          </a:p>
        </p:txBody>
      </p:sp>
    </p:spTree>
    <p:extLst>
      <p:ext uri="{BB962C8B-B14F-4D97-AF65-F5344CB8AC3E}">
        <p14:creationId xmlns:p14="http://schemas.microsoft.com/office/powerpoint/2010/main" val="1345993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reseau-fa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hyperlink" Target="https://www.reseau-far.com/" TargetMode="External"/><Relationship Id="rId5" Type="http://schemas.openxmlformats.org/officeDocument/2006/relationships/image" Target="../media/image29.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tags" Target="../tags/tag4.xml"/><Relationship Id="rId7" Type="http://schemas.openxmlformats.org/officeDocument/2006/relationships/image" Target="../media/image1.png"/><Relationship Id="rId12" Type="http://schemas.openxmlformats.org/officeDocument/2006/relationships/image" Target="../media/image7.jpg"/><Relationship Id="rId17" Type="http://schemas.openxmlformats.org/officeDocument/2006/relationships/image" Target="../media/image12.jpeg"/><Relationship Id="rId2" Type="http://schemas.openxmlformats.org/officeDocument/2006/relationships/tags" Target="../tags/tag3.xml"/><Relationship Id="rId16" Type="http://schemas.openxmlformats.org/officeDocument/2006/relationships/image" Target="../media/image11.jpeg"/><Relationship Id="rId1" Type="http://schemas.openxmlformats.org/officeDocument/2006/relationships/tags" Target="../tags/tag2.xml"/><Relationship Id="rId6" Type="http://schemas.openxmlformats.org/officeDocument/2006/relationships/notesSlide" Target="../notesSlides/notesSlide8.xml"/><Relationship Id="rId11" Type="http://schemas.openxmlformats.org/officeDocument/2006/relationships/image" Target="../media/image6.jpg"/><Relationship Id="rId5" Type="http://schemas.openxmlformats.org/officeDocument/2006/relationships/slideLayout" Target="../slideLayouts/slideLayout13.xml"/><Relationship Id="rId15" Type="http://schemas.openxmlformats.org/officeDocument/2006/relationships/image" Target="../media/image10.jpeg"/><Relationship Id="rId10" Type="http://schemas.openxmlformats.org/officeDocument/2006/relationships/image" Target="../media/image5.jpeg"/><Relationship Id="rId4" Type="http://schemas.openxmlformats.org/officeDocument/2006/relationships/tags" Target="../tags/tag5.xml"/><Relationship Id="rId9" Type="http://schemas.microsoft.com/office/2007/relationships/hdphoto" Target="../media/hdphoto2.wdp"/><Relationship Id="rId1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91" y="404674"/>
            <a:ext cx="2557355" cy="1363027"/>
          </a:xfrm>
          <a:prstGeom prst="rect">
            <a:avLst/>
          </a:prstGeom>
          <a:noFill/>
          <a:ln>
            <a:noFill/>
          </a:ln>
        </p:spPr>
      </p:pic>
      <p:sp>
        <p:nvSpPr>
          <p:cNvPr id="5" name="ZoneTexte 4"/>
          <p:cNvSpPr txBox="1"/>
          <p:nvPr/>
        </p:nvSpPr>
        <p:spPr>
          <a:xfrm>
            <a:off x="683568" y="2036691"/>
            <a:ext cx="7594715" cy="2308324"/>
          </a:xfrm>
          <a:prstGeom prst="rect">
            <a:avLst/>
          </a:prstGeom>
          <a:noFill/>
        </p:spPr>
        <p:txBody>
          <a:bodyPr wrap="square" rtlCol="0">
            <a:spAutoFit/>
          </a:bodyPr>
          <a:lstStyle/>
          <a:p>
            <a:pPr algn="ctr" defTabSz="457200"/>
            <a:r>
              <a:rPr lang="fr-FR" sz="4000" b="1" dirty="0">
                <a:solidFill>
                  <a:srgbClr val="418AB3">
                    <a:lumMod val="50000"/>
                  </a:srgbClr>
                </a:solidFill>
                <a:latin typeface="Calibri" panose="020F0502020204030204" pitchFamily="34" charset="0"/>
                <a:cs typeface="Times New Roman" panose="02020603050405020304" pitchFamily="18" charset="0"/>
              </a:rPr>
              <a:t>Présentation du </a:t>
            </a:r>
            <a:endParaRPr lang="fr-FR" sz="4000" b="1" dirty="0" smtClean="0">
              <a:solidFill>
                <a:srgbClr val="418AB3">
                  <a:lumMod val="50000"/>
                </a:srgbClr>
              </a:solidFill>
              <a:latin typeface="Calibri" panose="020F0502020204030204" pitchFamily="34" charset="0"/>
              <a:cs typeface="Times New Roman" panose="02020603050405020304" pitchFamily="18" charset="0"/>
            </a:endParaRPr>
          </a:p>
          <a:p>
            <a:pPr algn="ctr" defTabSz="457200"/>
            <a:r>
              <a:rPr lang="fr-FR" sz="4000" b="1" dirty="0" smtClean="0">
                <a:solidFill>
                  <a:srgbClr val="418AB3">
                    <a:lumMod val="50000"/>
                  </a:srgbClr>
                </a:solidFill>
                <a:latin typeface="Calibri" panose="020F0502020204030204" pitchFamily="34" charset="0"/>
                <a:cs typeface="Times New Roman" panose="02020603050405020304" pitchFamily="18" charset="0"/>
              </a:rPr>
              <a:t>réseau </a:t>
            </a:r>
            <a:r>
              <a:rPr lang="fr-FR" sz="4000" b="1" dirty="0">
                <a:solidFill>
                  <a:srgbClr val="418AB3">
                    <a:lumMod val="50000"/>
                  </a:srgbClr>
                </a:solidFill>
                <a:latin typeface="Calibri" panose="020F0502020204030204" pitchFamily="34" charset="0"/>
                <a:cs typeface="Times New Roman" panose="02020603050405020304" pitchFamily="18" charset="0"/>
              </a:rPr>
              <a:t>international </a:t>
            </a:r>
            <a:r>
              <a:rPr lang="fr-FR" sz="4000" b="1" dirty="0" smtClean="0">
                <a:solidFill>
                  <a:srgbClr val="418AB3">
                    <a:lumMod val="50000"/>
                  </a:srgbClr>
                </a:solidFill>
                <a:latin typeface="Calibri" panose="020F0502020204030204" pitchFamily="34" charset="0"/>
                <a:cs typeface="Times New Roman" panose="02020603050405020304" pitchFamily="18" charset="0"/>
              </a:rPr>
              <a:t>FAR</a:t>
            </a:r>
          </a:p>
          <a:p>
            <a:pPr algn="ctr" defTabSz="457200"/>
            <a:endParaRPr lang="fr-FR" sz="3600" b="1" dirty="0" smtClean="0">
              <a:solidFill>
                <a:srgbClr val="418AB3">
                  <a:lumMod val="50000"/>
                </a:srgbClr>
              </a:solidFill>
              <a:latin typeface="Calibri" panose="020F0502020204030204" pitchFamily="34" charset="0"/>
              <a:cs typeface="Times New Roman" panose="02020603050405020304" pitchFamily="18" charset="0"/>
            </a:endParaRPr>
          </a:p>
          <a:p>
            <a:pPr algn="ctr" defTabSz="457200"/>
            <a:r>
              <a:rPr lang="fr-FR" sz="2400" b="1" i="1" dirty="0" smtClean="0">
                <a:solidFill>
                  <a:srgbClr val="418AB3">
                    <a:lumMod val="50000"/>
                  </a:srgbClr>
                </a:solidFill>
                <a:latin typeface="Calibri" panose="020F0502020204030204" pitchFamily="34" charset="0"/>
                <a:cs typeface="Times New Roman" panose="02020603050405020304" pitchFamily="18" charset="0"/>
              </a:rPr>
              <a:t>Historique, acquis et perspectives</a:t>
            </a:r>
            <a:endParaRPr lang="fr-FR" sz="2400" b="1" i="1" dirty="0">
              <a:solidFill>
                <a:srgbClr val="418AB3">
                  <a:lumMod val="50000"/>
                </a:srgbClr>
              </a:solidFill>
              <a:latin typeface="Calibri" panose="020F0502020204030204" pitchFamily="34" charset="0"/>
              <a:cs typeface="Times New Roman" panose="02020603050405020304" pitchFamily="18" charset="0"/>
            </a:endParaRPr>
          </a:p>
        </p:txBody>
      </p:sp>
      <p:sp>
        <p:nvSpPr>
          <p:cNvPr id="6" name="ZoneTexte 5"/>
          <p:cNvSpPr txBox="1"/>
          <p:nvPr/>
        </p:nvSpPr>
        <p:spPr>
          <a:xfrm>
            <a:off x="1309146" y="3762952"/>
            <a:ext cx="6944879" cy="1138773"/>
          </a:xfrm>
          <a:prstGeom prst="rect">
            <a:avLst/>
          </a:prstGeom>
          <a:noFill/>
        </p:spPr>
        <p:txBody>
          <a:bodyPr wrap="square" rtlCol="0">
            <a:spAutoFit/>
          </a:bodyPr>
          <a:lstStyle/>
          <a:p>
            <a:pPr algn="ctr" defTabSz="457200"/>
            <a:endParaRPr lang="fr-FR" sz="2000" dirty="0">
              <a:solidFill>
                <a:srgbClr val="418AB3">
                  <a:lumMod val="50000"/>
                </a:srgbClr>
              </a:solidFill>
              <a:latin typeface="Calibri" panose="020F0502020204030204" pitchFamily="34" charset="0"/>
              <a:cs typeface="Times New Roman" panose="02020603050405020304" pitchFamily="18" charset="0"/>
            </a:endParaRPr>
          </a:p>
          <a:p>
            <a:pPr algn="ctr" defTabSz="457200"/>
            <a:endParaRPr lang="fr-FR" sz="2000" dirty="0">
              <a:solidFill>
                <a:srgbClr val="418AB3">
                  <a:lumMod val="50000"/>
                </a:srgbClr>
              </a:solidFill>
              <a:latin typeface="Calibri" panose="020F0502020204030204" pitchFamily="34" charset="0"/>
              <a:cs typeface="Times New Roman" panose="02020603050405020304" pitchFamily="18" charset="0"/>
            </a:endParaRPr>
          </a:p>
          <a:p>
            <a:pPr algn="ctr" defTabSz="457200"/>
            <a:r>
              <a:rPr lang="fr-FR" sz="2800" dirty="0">
                <a:solidFill>
                  <a:srgbClr val="000000"/>
                </a:solidFill>
                <a:latin typeface="Calibri" panose="020F0502020204030204" pitchFamily="34" charset="0"/>
                <a:cs typeface="Times New Roman" panose="02020603050405020304" pitchFamily="18" charset="0"/>
                <a:hlinkClick r:id="rId4"/>
              </a:rPr>
              <a:t>www.reseau-far.com</a:t>
            </a:r>
            <a:r>
              <a:rPr lang="fr-FR" sz="2800" dirty="0">
                <a:solidFill>
                  <a:srgbClr val="000000"/>
                </a:solidFill>
                <a:latin typeface="Calibri" panose="020F0502020204030204" pitchFamily="34" charset="0"/>
                <a:cs typeface="Times New Roman" panose="02020603050405020304" pitchFamily="18" charset="0"/>
              </a:rPr>
              <a:t> </a:t>
            </a:r>
          </a:p>
        </p:txBody>
      </p:sp>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1</a:t>
            </a:fld>
            <a:endParaRPr lang="fr-FR" dirty="0">
              <a:solidFill>
                <a:srgbClr val="A6B727"/>
              </a:solidFill>
            </a:endParaRPr>
          </a:p>
        </p:txBody>
      </p:sp>
      <p:sp>
        <p:nvSpPr>
          <p:cNvPr id="3" name="ZoneTexte 2"/>
          <p:cNvSpPr txBox="1"/>
          <p:nvPr/>
        </p:nvSpPr>
        <p:spPr>
          <a:xfrm>
            <a:off x="1907704" y="5877272"/>
            <a:ext cx="5976664" cy="338554"/>
          </a:xfrm>
          <a:prstGeom prst="rect">
            <a:avLst/>
          </a:prstGeom>
          <a:noFill/>
        </p:spPr>
        <p:txBody>
          <a:bodyPr wrap="square" rtlCol="0">
            <a:spAutoFit/>
          </a:bodyPr>
          <a:lstStyle/>
          <a:p>
            <a:pPr algn="ctr"/>
            <a:r>
              <a:rPr lang="fr-FR" sz="1600" dirty="0" smtClean="0"/>
              <a:t>Assemblée Générale du réseau FAR – 4 au 7 février 2020 à </a:t>
            </a:r>
            <a:r>
              <a:rPr lang="fr-FR" sz="1600" dirty="0" err="1" smtClean="0"/>
              <a:t>Gammarth</a:t>
            </a:r>
            <a:endParaRPr lang="fr-FR" sz="1600" dirty="0"/>
          </a:p>
        </p:txBody>
      </p:sp>
    </p:spTree>
    <p:extLst>
      <p:ext uri="{BB962C8B-B14F-4D97-AF65-F5344CB8AC3E}">
        <p14:creationId xmlns:p14="http://schemas.microsoft.com/office/powerpoint/2010/main" val="600148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0363" y="984295"/>
            <a:ext cx="8504612" cy="5541049"/>
          </a:xfrm>
        </p:spPr>
        <p:txBody>
          <a:bodyPr>
            <a:normAutofit/>
          </a:bodyPr>
          <a:lstStyle/>
          <a:p>
            <a:pPr lvl="1" algn="just">
              <a:buClr>
                <a:srgbClr val="A6B727"/>
              </a:buClr>
              <a:buFont typeface="Wingdings" panose="05000000000000000000" pitchFamily="2" charset="2"/>
              <a:buChar char="Ø"/>
            </a:pPr>
            <a:r>
              <a:rPr lang="fr-FR" sz="2400" dirty="0" smtClean="0">
                <a:solidFill>
                  <a:srgbClr val="000000"/>
                </a:solidFill>
                <a:latin typeface="Calibri" panose="020F0502020204030204" pitchFamily="34" charset="0"/>
                <a:cs typeface="Times New Roman" panose="02020603050405020304" pitchFamily="18" charset="0"/>
              </a:rPr>
              <a:t> </a:t>
            </a:r>
            <a:r>
              <a:rPr lang="fr-FR" sz="2400" b="1" dirty="0" smtClean="0">
                <a:solidFill>
                  <a:srgbClr val="000000"/>
                </a:solidFill>
                <a:latin typeface="Calibri" panose="020F0502020204030204" pitchFamily="34" charset="0"/>
                <a:cs typeface="Times New Roman" panose="02020603050405020304" pitchFamily="18" charset="0"/>
              </a:rPr>
              <a:t> Appui à l’élaboration / opérationnalisation des SNFAR</a:t>
            </a:r>
          </a:p>
          <a:p>
            <a:pPr marL="274320" lvl="1" indent="0" algn="just">
              <a:buClr>
                <a:srgbClr val="A6B727"/>
              </a:buClr>
              <a:buNone/>
            </a:pPr>
            <a:endParaRPr lang="fr-FR" sz="1200" b="1" dirty="0" smtClean="0">
              <a:solidFill>
                <a:srgbClr val="000000"/>
              </a:solidFill>
              <a:latin typeface="Calibri" panose="020F0502020204030204" pitchFamily="34" charset="0"/>
              <a:cs typeface="Times New Roman" panose="02020603050405020304" pitchFamily="18" charset="0"/>
            </a:endParaRPr>
          </a:p>
          <a:p>
            <a:pPr lvl="1" algn="just">
              <a:buClr>
                <a:srgbClr val="A6B727"/>
              </a:buClr>
              <a:buFont typeface="Arial" panose="020B0604020202020204" pitchFamily="34" charset="0"/>
              <a:buChar char="•"/>
            </a:pPr>
            <a:r>
              <a:rPr lang="fr-FR" sz="1800" dirty="0" smtClean="0">
                <a:solidFill>
                  <a:schemeClr val="accent3">
                    <a:lumMod val="75000"/>
                  </a:schemeClr>
                </a:solidFill>
                <a:latin typeface="Calibri" panose="020F0502020204030204" pitchFamily="34" charset="0"/>
                <a:cs typeface="Times New Roman" panose="02020603050405020304" pitchFamily="18" charset="0"/>
              </a:rPr>
              <a:t>Décembre 2019: </a:t>
            </a:r>
            <a:r>
              <a:rPr lang="fr-FR" sz="1800" dirty="0" smtClean="0">
                <a:solidFill>
                  <a:schemeClr val="tx1"/>
                </a:solidFill>
                <a:latin typeface="Calibri" panose="020F0502020204030204" pitchFamily="34" charset="0"/>
                <a:cs typeface="Times New Roman" panose="02020603050405020304" pitchFamily="18" charset="0"/>
              </a:rPr>
              <a:t>mobilisation de l’expertise du réseau FAR dans le cadre d’un atelier de rédaction de la </a:t>
            </a:r>
            <a:r>
              <a:rPr lang="fr-FR" sz="1800" b="1" dirty="0" smtClean="0">
                <a:solidFill>
                  <a:schemeClr val="tx1"/>
                </a:solidFill>
                <a:latin typeface="Calibri" panose="020F0502020204030204" pitchFamily="34" charset="0"/>
                <a:cs typeface="Times New Roman" panose="02020603050405020304" pitchFamily="18" charset="0"/>
              </a:rPr>
              <a:t>SNFAR de Guinée</a:t>
            </a:r>
          </a:p>
          <a:p>
            <a:pPr lvl="1" algn="just">
              <a:buClr>
                <a:srgbClr val="A6B727"/>
              </a:buClr>
              <a:buFont typeface="Arial" panose="020B0604020202020204" pitchFamily="34" charset="0"/>
              <a:buChar char="•"/>
            </a:pPr>
            <a:endParaRPr lang="fr-FR" sz="1900" b="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marL="274320" lvl="1" indent="0" algn="just">
              <a:buClr>
                <a:srgbClr val="A6B727"/>
              </a:buClr>
              <a:buNone/>
            </a:pPr>
            <a:endParaRPr lang="fr-FR" sz="1800" i="1" dirty="0" smtClean="0">
              <a:solidFill>
                <a:srgbClr val="000000"/>
              </a:solidFill>
              <a:latin typeface="Calibri" panose="020F0502020204030204" pitchFamily="34" charset="0"/>
              <a:cs typeface="Times New Roman" panose="02020603050405020304" pitchFamily="18" charset="0"/>
            </a:endParaRPr>
          </a:p>
          <a:p>
            <a:pPr lvl="1" algn="just">
              <a:buClr>
                <a:srgbClr val="A6B727"/>
              </a:buClr>
              <a:buFont typeface="Wingdings" panose="05000000000000000000" pitchFamily="2" charset="2"/>
              <a:buChar char="Ø"/>
            </a:pPr>
            <a:endParaRPr lang="fr-FR" sz="2400" dirty="0">
              <a:solidFill>
                <a:srgbClr val="000000"/>
              </a:solidFill>
              <a:latin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10</a:t>
            </a:fld>
            <a:endParaRPr lang="fr-FR">
              <a:solidFill>
                <a:srgbClr val="A6B727"/>
              </a:solidFill>
            </a:endParaRPr>
          </a:p>
        </p:txBody>
      </p:sp>
      <p:pic>
        <p:nvPicPr>
          <p:cNvPr id="5" name="Image 4"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8" name="ZoneTexte 7"/>
          <p:cNvSpPr txBox="1"/>
          <p:nvPr/>
        </p:nvSpPr>
        <p:spPr>
          <a:xfrm>
            <a:off x="1398151" y="260648"/>
            <a:ext cx="741682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a:t>
            </a:r>
            <a:r>
              <a:rPr lang="fr-FR" sz="2400" b="1" dirty="0">
                <a:solidFill>
                  <a:srgbClr val="002060"/>
                </a:solidFill>
              </a:rPr>
              <a:t>L</a:t>
            </a:r>
            <a:r>
              <a:rPr lang="fr-FR" sz="2400" b="1" dirty="0" smtClean="0">
                <a:solidFill>
                  <a:srgbClr val="002060"/>
                </a:solidFill>
              </a:rPr>
              <a:t>e réseau FAR en action</a:t>
            </a:r>
            <a:endParaRPr lang="fr-FR" sz="2400" b="1" dirty="0">
              <a:solidFill>
                <a:srgbClr val="002060"/>
              </a:solidFill>
            </a:endParaRPr>
          </a:p>
        </p:txBody>
      </p:sp>
      <p:sp>
        <p:nvSpPr>
          <p:cNvPr id="9" name="ZoneTexte 8"/>
          <p:cNvSpPr txBox="1"/>
          <p:nvPr/>
        </p:nvSpPr>
        <p:spPr>
          <a:xfrm>
            <a:off x="2099880" y="5311985"/>
            <a:ext cx="4826369" cy="307777"/>
          </a:xfrm>
          <a:prstGeom prst="rect">
            <a:avLst/>
          </a:prstGeom>
          <a:noFill/>
        </p:spPr>
        <p:txBody>
          <a:bodyPr wrap="square" rtlCol="0">
            <a:spAutoFit/>
          </a:bodyPr>
          <a:lstStyle/>
          <a:p>
            <a:r>
              <a:rPr lang="fr-FR" sz="1400" dirty="0" smtClean="0"/>
              <a:t>Atelier de rédaction de la SNFAR de Guinée – Décembre 2019</a:t>
            </a:r>
            <a:endParaRPr lang="fr-FR" sz="1400" b="1" u="sng" dirty="0">
              <a:solidFill>
                <a:srgbClr val="C00000"/>
              </a:solidFill>
            </a:endParaRPr>
          </a:p>
        </p:txBody>
      </p:sp>
      <p:sp>
        <p:nvSpPr>
          <p:cNvPr id="11" name="Flèche droite 10"/>
          <p:cNvSpPr/>
          <p:nvPr/>
        </p:nvSpPr>
        <p:spPr>
          <a:xfrm>
            <a:off x="1187624" y="5929245"/>
            <a:ext cx="864096" cy="524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2123728" y="5850466"/>
            <a:ext cx="6264696" cy="707886"/>
          </a:xfrm>
          <a:prstGeom prst="rect">
            <a:avLst/>
          </a:prstGeom>
          <a:noFill/>
        </p:spPr>
        <p:txBody>
          <a:bodyPr wrap="square" rtlCol="0">
            <a:spAutoFit/>
          </a:bodyPr>
          <a:lstStyle/>
          <a:p>
            <a:r>
              <a:rPr lang="fr-FR" sz="2000" b="1" dirty="0" smtClean="0"/>
              <a:t>Mobilisation à plusieurs reprises de l’expertise inter-pays du réseau FAR</a:t>
            </a:r>
            <a:endParaRPr lang="fr-FR" sz="2000" b="1" dirty="0"/>
          </a:p>
        </p:txBody>
      </p:sp>
      <p:pic>
        <p:nvPicPr>
          <p:cNvPr id="1026" name="Picture 2" descr="C:\Users\rengardf\AppData\Local\Temp\IMG-20200109-WA0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259" y="2266202"/>
            <a:ext cx="6265612" cy="304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704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0365" y="1285638"/>
            <a:ext cx="8282122" cy="4429363"/>
          </a:xfrm>
        </p:spPr>
        <p:txBody>
          <a:bodyPr/>
          <a:lstStyle/>
          <a:p>
            <a:pPr marL="274320" lvl="1" indent="0" algn="just">
              <a:buClr>
                <a:srgbClr val="A6B727"/>
              </a:buClr>
              <a:buNone/>
            </a:pPr>
            <a:r>
              <a:rPr lang="fr-FR" sz="2400" dirty="0" smtClean="0">
                <a:solidFill>
                  <a:srgbClr val="000000"/>
                </a:solidFill>
                <a:latin typeface="Calibri" panose="020F0502020204030204" pitchFamily="34" charset="0"/>
                <a:cs typeface="Times New Roman" panose="02020603050405020304" pitchFamily="18" charset="0"/>
              </a:rPr>
              <a:t> </a:t>
            </a:r>
          </a:p>
          <a:p>
            <a:pPr marL="45720" indent="0">
              <a:buNone/>
            </a:pPr>
            <a:endParaRPr lang="fr-FR" dirty="0"/>
          </a:p>
        </p:txBody>
      </p:sp>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11</a:t>
            </a:fld>
            <a:endParaRPr lang="fr-FR">
              <a:solidFill>
                <a:srgbClr val="A6B727"/>
              </a:solidFill>
            </a:endParaRPr>
          </a:p>
        </p:txBody>
      </p:sp>
      <p:pic>
        <p:nvPicPr>
          <p:cNvPr id="5" name="Image 4"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6" name="ZoneTexte 5"/>
          <p:cNvSpPr txBox="1"/>
          <p:nvPr/>
        </p:nvSpPr>
        <p:spPr>
          <a:xfrm>
            <a:off x="1532563" y="394702"/>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Le réseau FAR en action </a:t>
            </a:r>
            <a:endParaRPr lang="fr-FR" sz="2400" b="1" dirty="0">
              <a:solidFill>
                <a:srgbClr val="002060"/>
              </a:solidFill>
            </a:endParaRPr>
          </a:p>
        </p:txBody>
      </p:sp>
      <p:sp>
        <p:nvSpPr>
          <p:cNvPr id="2" name="Rectangle 1"/>
          <p:cNvSpPr/>
          <p:nvPr/>
        </p:nvSpPr>
        <p:spPr>
          <a:xfrm>
            <a:off x="162650" y="1340768"/>
            <a:ext cx="7862036" cy="830997"/>
          </a:xfrm>
          <a:prstGeom prst="rect">
            <a:avLst/>
          </a:prstGeom>
        </p:spPr>
        <p:txBody>
          <a:bodyPr wrap="square">
            <a:spAutoFit/>
          </a:bodyPr>
          <a:lstStyle/>
          <a:p>
            <a:pPr marL="800100" lvl="1" indent="-342900" algn="just">
              <a:buClr>
                <a:srgbClr val="A6B727"/>
              </a:buClr>
              <a:buFont typeface="Wingdings" panose="05000000000000000000" pitchFamily="2" charset="2"/>
              <a:buChar char="Ø"/>
            </a:pPr>
            <a:r>
              <a:rPr lang="fr-FR" sz="2400" b="1" dirty="0" smtClean="0">
                <a:solidFill>
                  <a:srgbClr val="000000"/>
                </a:solidFill>
                <a:latin typeface="Calibri" panose="020F0502020204030204" pitchFamily="34" charset="0"/>
                <a:cs typeface="Times New Roman" panose="02020603050405020304" pitchFamily="18" charset="0"/>
              </a:rPr>
              <a:t>Appui </a:t>
            </a:r>
            <a:r>
              <a:rPr lang="fr-FR" sz="2400" b="1" dirty="0">
                <a:solidFill>
                  <a:srgbClr val="000000"/>
                </a:solidFill>
                <a:latin typeface="Calibri" panose="020F0502020204030204" pitchFamily="34" charset="0"/>
                <a:cs typeface="Times New Roman" panose="02020603050405020304" pitchFamily="18" charset="0"/>
              </a:rPr>
              <a:t>à l’émergence et la structuration de réseaux et plateformes nationales de </a:t>
            </a:r>
            <a:r>
              <a:rPr lang="fr-FR" sz="2400" b="1" dirty="0" smtClean="0">
                <a:solidFill>
                  <a:srgbClr val="000000"/>
                </a:solidFill>
                <a:latin typeface="Calibri" panose="020F0502020204030204" pitchFamily="34" charset="0"/>
                <a:cs typeface="Times New Roman" panose="02020603050405020304" pitchFamily="18" charset="0"/>
              </a:rPr>
              <a:t>FAR</a:t>
            </a:r>
            <a:endParaRPr lang="fr-FR" sz="2400" b="1" dirty="0">
              <a:solidFill>
                <a:srgbClr val="000000"/>
              </a:solidFill>
              <a:latin typeface="Calibri" panose="020F0502020204030204" pitchFamily="34" charset="0"/>
              <a:cs typeface="Times New Roman" panose="02020603050405020304" pitchFamily="18" charset="0"/>
            </a:endParaRPr>
          </a:p>
        </p:txBody>
      </p:sp>
      <p:pic>
        <p:nvPicPr>
          <p:cNvPr id="9" name="Image 8" descr="C:\Users\quarouch.MTP\AppData\Local\Temp\IMG-20181010-WA0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64" y="2492897"/>
            <a:ext cx="4117620" cy="2907432"/>
          </a:xfrm>
          <a:prstGeom prst="rect">
            <a:avLst/>
          </a:prstGeom>
          <a:noFill/>
          <a:ln w="3175">
            <a:solidFill>
              <a:schemeClr val="tx1"/>
            </a:solidFill>
          </a:ln>
        </p:spPr>
      </p:pic>
      <p:sp>
        <p:nvSpPr>
          <p:cNvPr id="8" name="Rectangle 7"/>
          <p:cNvSpPr/>
          <p:nvPr/>
        </p:nvSpPr>
        <p:spPr>
          <a:xfrm>
            <a:off x="4554252" y="2488879"/>
            <a:ext cx="4572000" cy="923330"/>
          </a:xfrm>
          <a:prstGeom prst="rect">
            <a:avLst/>
          </a:prstGeom>
        </p:spPr>
        <p:txBody>
          <a:bodyPr>
            <a:spAutoFit/>
          </a:bodyPr>
          <a:lstStyle/>
          <a:p>
            <a:r>
              <a:rPr lang="fr-FR" dirty="0" smtClean="0">
                <a:solidFill>
                  <a:schemeClr val="accent3">
                    <a:lumMod val="75000"/>
                  </a:schemeClr>
                </a:solidFill>
                <a:latin typeface="Calibri" panose="020F0502020204030204" pitchFamily="34" charset="0"/>
              </a:rPr>
              <a:t>Juillet à octobre 2018 </a:t>
            </a:r>
            <a:r>
              <a:rPr lang="fr-FR" dirty="0" smtClean="0">
                <a:latin typeface="Calibri" panose="020F0502020204030204" pitchFamily="34" charset="0"/>
              </a:rPr>
              <a:t>: Appui  au réseau FAR du Sénégal dans la validation de son </a:t>
            </a:r>
            <a:r>
              <a:rPr lang="fr-FR" dirty="0">
                <a:latin typeface="Calibri" panose="020F0502020204030204" pitchFamily="34" charset="0"/>
              </a:rPr>
              <a:t>plan </a:t>
            </a:r>
            <a:r>
              <a:rPr lang="fr-FR" dirty="0" smtClean="0">
                <a:latin typeface="Calibri" panose="020F0502020204030204" pitchFamily="34" charset="0"/>
              </a:rPr>
              <a:t>stratégique</a:t>
            </a:r>
            <a:endParaRPr lang="fr-FR" dirty="0">
              <a:latin typeface="Calibri" panose="020F050202020403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805127"/>
            <a:ext cx="3672408" cy="249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886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0364" y="1412776"/>
            <a:ext cx="8282122" cy="4429363"/>
          </a:xfrm>
        </p:spPr>
        <p:txBody>
          <a:bodyPr>
            <a:normAutofit/>
          </a:bodyPr>
          <a:lstStyle/>
          <a:p>
            <a:pPr>
              <a:buFont typeface="Wingdings" panose="05000000000000000000" pitchFamily="2" charset="2"/>
              <a:buChar char="Ø"/>
            </a:pPr>
            <a:r>
              <a:rPr lang="fr-FR" sz="2000" b="1" dirty="0" smtClean="0">
                <a:solidFill>
                  <a:schemeClr val="tx1"/>
                </a:solidFill>
              </a:rPr>
              <a:t>Partage d’expérience Sud-Sud : </a:t>
            </a:r>
            <a:r>
              <a:rPr lang="fr-FR" sz="2000" dirty="0" smtClean="0">
                <a:solidFill>
                  <a:schemeClr val="tx1"/>
                </a:solidFill>
              </a:rPr>
              <a:t>découverte des dispositifs nationaux de FAR à travers les voyages d’études entre pays membres</a:t>
            </a:r>
          </a:p>
          <a:p>
            <a:pPr marL="45720" indent="0">
              <a:buNone/>
            </a:pPr>
            <a:r>
              <a:rPr lang="fr-FR" sz="2000" dirty="0" smtClean="0">
                <a:solidFill>
                  <a:schemeClr val="accent3">
                    <a:lumMod val="75000"/>
                  </a:schemeClr>
                </a:solidFill>
              </a:rPr>
              <a:t>Depuis 2016 </a:t>
            </a:r>
            <a:r>
              <a:rPr lang="fr-FR" sz="2000" dirty="0" smtClean="0">
                <a:solidFill>
                  <a:schemeClr val="tx1"/>
                </a:solidFill>
              </a:rPr>
              <a:t>: 5 voyages d’étude organisés</a:t>
            </a:r>
            <a:endParaRPr lang="fr-FR" sz="2000" dirty="0">
              <a:solidFill>
                <a:schemeClr val="tx1"/>
              </a:solidFill>
            </a:endParaRPr>
          </a:p>
        </p:txBody>
      </p:sp>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12</a:t>
            </a:fld>
            <a:endParaRPr lang="fr-FR" dirty="0">
              <a:solidFill>
                <a:srgbClr val="A6B727"/>
              </a:solidFill>
            </a:endParaRPr>
          </a:p>
        </p:txBody>
      </p:sp>
      <p:pic>
        <p:nvPicPr>
          <p:cNvPr id="5" name="Image 4"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6" name="ZoneTexte 5"/>
          <p:cNvSpPr txBox="1"/>
          <p:nvPr/>
        </p:nvSpPr>
        <p:spPr>
          <a:xfrm>
            <a:off x="1532563" y="394702"/>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Le réseau FAR en action </a:t>
            </a:r>
            <a:endParaRPr lang="fr-FR" sz="2400" b="1" dirty="0">
              <a:solidFill>
                <a:srgbClr val="002060"/>
              </a:solidFill>
            </a:endParaRPr>
          </a:p>
        </p:txBody>
      </p:sp>
      <p:sp>
        <p:nvSpPr>
          <p:cNvPr id="13" name="Rectangle 12"/>
          <p:cNvSpPr/>
          <p:nvPr/>
        </p:nvSpPr>
        <p:spPr>
          <a:xfrm>
            <a:off x="1865232" y="856367"/>
            <a:ext cx="1512168" cy="345175"/>
          </a:xfrm>
          <a:prstGeom prst="rect">
            <a:avLst/>
          </a:prstGeom>
          <a:solidFill>
            <a:srgbClr val="4E8542">
              <a:lumMod val="20000"/>
              <a:lumOff val="80000"/>
              <a:alpha val="49000"/>
            </a:srgbClr>
          </a:solidFill>
          <a:ln w="95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latin typeface="Century Gothic" panose="020B0502020202020204"/>
                <a:ea typeface="+mn-ea"/>
                <a:cs typeface="+mn-cs"/>
              </a:rPr>
              <a:t>Axe 2</a:t>
            </a:r>
          </a:p>
        </p:txBody>
      </p:sp>
      <p:sp>
        <p:nvSpPr>
          <p:cNvPr id="14" name="ZoneTexte 13"/>
          <p:cNvSpPr txBox="1"/>
          <p:nvPr/>
        </p:nvSpPr>
        <p:spPr>
          <a:xfrm>
            <a:off x="3343007" y="885323"/>
            <a:ext cx="5551084" cy="369332"/>
          </a:xfrm>
          <a:prstGeom prst="rect">
            <a:avLst/>
          </a:prstGeom>
          <a:noFill/>
        </p:spPr>
        <p:txBody>
          <a:bodyPr wrap="square" rtlCol="0">
            <a:spAutoFit/>
          </a:bodyPr>
          <a:lstStyle/>
          <a:p>
            <a:pPr marL="0" lvl="3"/>
            <a:r>
              <a:rPr lang="fr-FR" b="1" dirty="0" smtClean="0">
                <a:solidFill>
                  <a:srgbClr val="000000"/>
                </a:solidFill>
                <a:latin typeface="Calibri" panose="020F0502020204030204" pitchFamily="34" charset="0"/>
                <a:ea typeface="Calibri" panose="020F0502020204030204" pitchFamily="34" charset="0"/>
              </a:rPr>
              <a:t>Renforcement de capacités</a:t>
            </a:r>
            <a:endParaRPr lang="fr-FR" b="1" dirty="0">
              <a:solidFill>
                <a:srgbClr val="000000"/>
              </a:solidFill>
              <a:latin typeface="Calibri" panose="020F0502020204030204" pitchFamily="34" charset="0"/>
              <a:ea typeface="Calibri" panose="020F0502020204030204" pitchFamily="34" charset="0"/>
            </a:endParaRPr>
          </a:p>
        </p:txBody>
      </p:sp>
      <p:pic>
        <p:nvPicPr>
          <p:cNvPr id="3074" name="Picture 2" descr="C:\Users\rengardf\Pictures\Photos FAR\2019\Photo voyage d'étdues Tunisie- Maroc Mars 2019\Photo 5b - Zoopole de Casablanca.jpg"/>
          <p:cNvPicPr>
            <a:picLocks noChangeAspect="1" noChangeArrowheads="1"/>
          </p:cNvPicPr>
          <p:nvPr/>
        </p:nvPicPr>
        <p:blipFill rotWithShape="1">
          <a:blip r:embed="rId4">
            <a:extLst>
              <a:ext uri="{28A0092B-C50C-407E-A947-70E740481C1C}">
                <a14:useLocalDpi xmlns:a14="http://schemas.microsoft.com/office/drawing/2010/main" val="0"/>
              </a:ext>
            </a:extLst>
          </a:blip>
          <a:srcRect l="3128" t="21085" r="2407" b="5522"/>
          <a:stretch/>
        </p:blipFill>
        <p:spPr bwMode="auto">
          <a:xfrm>
            <a:off x="259937" y="2959596"/>
            <a:ext cx="4391620" cy="2561220"/>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79513" y="5486164"/>
            <a:ext cx="3960440" cy="523220"/>
          </a:xfrm>
          <a:prstGeom prst="rect">
            <a:avLst/>
          </a:prstGeom>
          <a:noFill/>
        </p:spPr>
        <p:txBody>
          <a:bodyPr wrap="square" rtlCol="0">
            <a:spAutoFit/>
          </a:bodyPr>
          <a:lstStyle/>
          <a:p>
            <a:pPr algn="ctr"/>
            <a:r>
              <a:rPr lang="fr-FR" sz="1400" dirty="0" smtClean="0">
                <a:solidFill>
                  <a:schemeClr val="accent3"/>
                </a:solidFill>
              </a:rPr>
              <a:t>Mars 2019 </a:t>
            </a:r>
            <a:r>
              <a:rPr lang="fr-FR" sz="1400" dirty="0" smtClean="0"/>
              <a:t>: Délégation tunisienne de l’AVFA </a:t>
            </a:r>
          </a:p>
          <a:p>
            <a:pPr algn="ctr"/>
            <a:r>
              <a:rPr lang="fr-FR" sz="1400" dirty="0" smtClean="0"/>
              <a:t>en voyage d’étude au Maroc</a:t>
            </a:r>
            <a:endParaRPr lang="fr-FR" sz="1400" dirty="0"/>
          </a:p>
        </p:txBody>
      </p:sp>
      <p:pic>
        <p:nvPicPr>
          <p:cNvPr id="1026" name="Picture 2" descr="C:\Users\rengardf\Pictures\Photos FAR\2019\voyage étude Lucée medji Sekou Togo-Bénin\RESEAU  INFA- TOGO  LAMS 20191218_132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001" y="2519318"/>
            <a:ext cx="3326886" cy="3326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14444" y="5856414"/>
            <a:ext cx="4572000" cy="523220"/>
          </a:xfrm>
          <a:prstGeom prst="rect">
            <a:avLst/>
          </a:prstGeom>
        </p:spPr>
        <p:txBody>
          <a:bodyPr>
            <a:spAutoFit/>
          </a:bodyPr>
          <a:lstStyle/>
          <a:p>
            <a:pPr algn="ctr"/>
            <a:r>
              <a:rPr lang="fr-FR" sz="1400" dirty="0" smtClean="0">
                <a:solidFill>
                  <a:schemeClr val="accent3"/>
                </a:solidFill>
              </a:rPr>
              <a:t>Décembre </a:t>
            </a:r>
            <a:r>
              <a:rPr lang="fr-FR" sz="1400" dirty="0">
                <a:solidFill>
                  <a:schemeClr val="accent3"/>
                </a:solidFill>
              </a:rPr>
              <a:t>2019 </a:t>
            </a:r>
            <a:r>
              <a:rPr lang="fr-FR" sz="1400" dirty="0"/>
              <a:t>: Délégation </a:t>
            </a:r>
            <a:r>
              <a:rPr lang="fr-FR" sz="1400" dirty="0" smtClean="0"/>
              <a:t>Togolaise</a:t>
            </a:r>
            <a:endParaRPr lang="fr-FR" sz="1400" dirty="0"/>
          </a:p>
          <a:p>
            <a:pPr algn="ctr"/>
            <a:r>
              <a:rPr lang="fr-FR" sz="1400" dirty="0"/>
              <a:t>en voyage d’étude au </a:t>
            </a:r>
            <a:r>
              <a:rPr lang="fr-FR" sz="1400" dirty="0" smtClean="0"/>
              <a:t>Bénin</a:t>
            </a:r>
            <a:endParaRPr lang="fr-FR" sz="1400" dirty="0"/>
          </a:p>
        </p:txBody>
      </p:sp>
    </p:spTree>
    <p:extLst>
      <p:ext uri="{BB962C8B-B14F-4D97-AF65-F5344CB8AC3E}">
        <p14:creationId xmlns:p14="http://schemas.microsoft.com/office/powerpoint/2010/main" val="174357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13</a:t>
            </a:fld>
            <a:endParaRPr lang="fr-FR">
              <a:solidFill>
                <a:srgbClr val="A6B727"/>
              </a:solidFill>
            </a:endParaRPr>
          </a:p>
        </p:txBody>
      </p:sp>
      <p:grpSp>
        <p:nvGrpSpPr>
          <p:cNvPr id="10" name="Groupe 9"/>
          <p:cNvGrpSpPr/>
          <p:nvPr/>
        </p:nvGrpSpPr>
        <p:grpSpPr>
          <a:xfrm>
            <a:off x="310364" y="358898"/>
            <a:ext cx="7558903" cy="621830"/>
            <a:chOff x="310364" y="358898"/>
            <a:chExt cx="7558903" cy="621830"/>
          </a:xfrm>
        </p:grpSpPr>
        <p:pic>
          <p:nvPicPr>
            <p:cNvPr id="5" name="Image 4"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6" name="ZoneTexte 5"/>
            <p:cNvSpPr txBox="1"/>
            <p:nvPr/>
          </p:nvSpPr>
          <p:spPr>
            <a:xfrm>
              <a:off x="1532563" y="394702"/>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Le réseau FAR en action </a:t>
              </a:r>
              <a:endParaRPr lang="fr-FR" sz="2400" b="1" dirty="0">
                <a:solidFill>
                  <a:srgbClr val="002060"/>
                </a:solidFill>
              </a:endParaRPr>
            </a:p>
          </p:txBody>
        </p:sp>
      </p:grpSp>
      <p:sp>
        <p:nvSpPr>
          <p:cNvPr id="7" name="Espace réservé du contenu 2"/>
          <p:cNvSpPr txBox="1">
            <a:spLocks/>
          </p:cNvSpPr>
          <p:nvPr/>
        </p:nvSpPr>
        <p:spPr>
          <a:xfrm>
            <a:off x="319091" y="1001873"/>
            <a:ext cx="8282122" cy="4231595"/>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74320" lvl="1" indent="0" algn="just">
              <a:buClr>
                <a:srgbClr val="A6B727"/>
              </a:buClr>
              <a:buFont typeface="Corbel" pitchFamily="34" charset="0"/>
              <a:buNone/>
            </a:pPr>
            <a:r>
              <a:rPr lang="fr-FR" sz="2400" dirty="0" smtClean="0">
                <a:solidFill>
                  <a:srgbClr val="000000"/>
                </a:solidFill>
                <a:latin typeface="Calibri" panose="020F0502020204030204" pitchFamily="34" charset="0"/>
                <a:cs typeface="Times New Roman" panose="02020603050405020304" pitchFamily="18" charset="0"/>
              </a:rPr>
              <a:t> </a:t>
            </a:r>
            <a:endParaRPr lang="fr-FR" sz="1800" b="1" dirty="0" smtClean="0">
              <a:solidFill>
                <a:schemeClr val="tx1"/>
              </a:solidFill>
            </a:endParaRPr>
          </a:p>
          <a:p>
            <a:pPr lvl="1" algn="just">
              <a:buClr>
                <a:srgbClr val="A6B727"/>
              </a:buClr>
              <a:buFont typeface="Wingdings" panose="05000000000000000000" pitchFamily="2" charset="2"/>
              <a:buChar char="Ø"/>
            </a:pPr>
            <a:endParaRPr lang="fr-FR" sz="200" dirty="0" smtClean="0">
              <a:solidFill>
                <a:srgbClr val="000000"/>
              </a:solidFill>
              <a:latin typeface="Calibri" panose="020F0502020204030204" pitchFamily="34" charset="0"/>
              <a:cs typeface="Times New Roman" panose="02020603050405020304" pitchFamily="18" charset="0"/>
            </a:endParaRPr>
          </a:p>
          <a:p>
            <a:pPr lvl="1" algn="just">
              <a:buClr>
                <a:srgbClr val="A6B727"/>
              </a:buClr>
              <a:buFont typeface="Wingdings" panose="05000000000000000000" pitchFamily="2" charset="2"/>
              <a:buChar char="Ø"/>
            </a:pPr>
            <a:r>
              <a:rPr lang="fr-FR" dirty="0" smtClean="0">
                <a:solidFill>
                  <a:srgbClr val="000000"/>
                </a:solidFill>
                <a:latin typeface="Calibri" panose="020F0502020204030204" pitchFamily="34" charset="0"/>
                <a:cs typeface="Times New Roman" panose="02020603050405020304" pitchFamily="18" charset="0"/>
              </a:rPr>
              <a:t> </a:t>
            </a:r>
            <a:r>
              <a:rPr lang="fr-FR" b="1" dirty="0" smtClean="0">
                <a:solidFill>
                  <a:srgbClr val="000000"/>
                </a:solidFill>
                <a:latin typeface="Calibri" panose="020F0502020204030204" pitchFamily="34" charset="0"/>
                <a:cs typeface="Times New Roman" panose="02020603050405020304" pitchFamily="18" charset="0"/>
              </a:rPr>
              <a:t>Mise en place du futur Master International en Ingénierie de Formation </a:t>
            </a:r>
            <a:r>
              <a:rPr lang="fr-FR" dirty="0" smtClean="0">
                <a:solidFill>
                  <a:srgbClr val="000000"/>
                </a:solidFill>
                <a:latin typeface="Calibri" panose="020F0502020204030204" pitchFamily="34" charset="0"/>
                <a:cs typeface="Times New Roman" panose="02020603050405020304" pitchFamily="18" charset="0"/>
              </a:rPr>
              <a:t>(</a:t>
            </a:r>
            <a:r>
              <a:rPr lang="fr-FR" dirty="0" err="1" smtClean="0">
                <a:solidFill>
                  <a:srgbClr val="000000"/>
                </a:solidFill>
                <a:latin typeface="Calibri" panose="020F0502020204030204" pitchFamily="34" charset="0"/>
                <a:cs typeface="Times New Roman" panose="02020603050405020304" pitchFamily="18" charset="0"/>
              </a:rPr>
              <a:t>IdF</a:t>
            </a:r>
            <a:r>
              <a:rPr lang="fr-FR" dirty="0" smtClean="0">
                <a:solidFill>
                  <a:srgbClr val="000000"/>
                </a:solidFill>
                <a:latin typeface="Calibri" panose="020F0502020204030204" pitchFamily="34" charset="0"/>
                <a:cs typeface="Times New Roman" panose="02020603050405020304" pitchFamily="18" charset="0"/>
              </a:rPr>
              <a:t>) au Sud : formation des cadres et formateurs à l’</a:t>
            </a:r>
            <a:r>
              <a:rPr lang="fr-FR" dirty="0" err="1" smtClean="0">
                <a:solidFill>
                  <a:srgbClr val="000000"/>
                </a:solidFill>
                <a:latin typeface="Calibri" panose="020F0502020204030204" pitchFamily="34" charset="0"/>
                <a:cs typeface="Times New Roman" panose="02020603050405020304" pitchFamily="18" charset="0"/>
              </a:rPr>
              <a:t>IdF</a:t>
            </a:r>
            <a:endParaRPr lang="fr-FR" dirty="0" smtClean="0">
              <a:solidFill>
                <a:srgbClr val="000000"/>
              </a:solidFill>
              <a:latin typeface="Calibri" panose="020F0502020204030204" pitchFamily="34" charset="0"/>
              <a:cs typeface="Times New Roman" panose="02020603050405020304" pitchFamily="18" charset="0"/>
            </a:endParaRPr>
          </a:p>
          <a:p>
            <a:pPr lvl="1" algn="just">
              <a:buClr>
                <a:srgbClr val="A6B727"/>
              </a:buClr>
              <a:buFont typeface="Wingdings" panose="05000000000000000000" pitchFamily="2" charset="2"/>
              <a:buChar char="Ø"/>
            </a:pPr>
            <a:endParaRPr lang="fr-FR" sz="1800" dirty="0" smtClean="0">
              <a:solidFill>
                <a:srgbClr val="000000"/>
              </a:solidFill>
              <a:latin typeface="Calibri" panose="020F0502020204030204" pitchFamily="34" charset="0"/>
              <a:cs typeface="Times New Roman" panose="02020603050405020304" pitchFamily="18" charset="0"/>
            </a:endParaRPr>
          </a:p>
          <a:p>
            <a:pPr lvl="1" algn="just">
              <a:buClr>
                <a:srgbClr val="A6B727"/>
              </a:buClr>
              <a:buFont typeface="Wingdings" panose="05000000000000000000" pitchFamily="2" charset="2"/>
              <a:buChar char="Ø"/>
            </a:pPr>
            <a:endParaRPr lang="fr-FR" sz="1800" dirty="0">
              <a:solidFill>
                <a:srgbClr val="000000"/>
              </a:solidFill>
              <a:latin typeface="Calibri" panose="020F0502020204030204" pitchFamily="34" charset="0"/>
              <a:cs typeface="Times New Roman" panose="02020603050405020304" pitchFamily="18" charset="0"/>
            </a:endParaRPr>
          </a:p>
        </p:txBody>
      </p:sp>
      <p:pic>
        <p:nvPicPr>
          <p:cNvPr id="8" name="Picture 2" descr="C:\Users\rengardf\Pictures\Photos FAR\2019\Conception Master - Saly, Sénégal (fev 2019)\IMG-20190205-WA0000.jpg"/>
          <p:cNvPicPr>
            <a:picLocks noChangeAspect="1" noChangeArrowheads="1"/>
          </p:cNvPicPr>
          <p:nvPr/>
        </p:nvPicPr>
        <p:blipFill rotWithShape="1">
          <a:blip r:embed="rId4">
            <a:extLst>
              <a:ext uri="{28A0092B-C50C-407E-A947-70E740481C1C}">
                <a14:useLocalDpi xmlns:a14="http://schemas.microsoft.com/office/drawing/2010/main" val="0"/>
              </a:ext>
            </a:extLst>
          </a:blip>
          <a:srcRect t="13876" b="26168"/>
          <a:stretch/>
        </p:blipFill>
        <p:spPr bwMode="auto">
          <a:xfrm>
            <a:off x="1817897" y="2356209"/>
            <a:ext cx="5284510"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30124" y="5581810"/>
            <a:ext cx="7341581" cy="584775"/>
          </a:xfrm>
          <a:prstGeom prst="rect">
            <a:avLst/>
          </a:prstGeom>
          <a:noFill/>
        </p:spPr>
        <p:txBody>
          <a:bodyPr wrap="square" rtlCol="0">
            <a:spAutoFit/>
          </a:bodyPr>
          <a:lstStyle/>
          <a:p>
            <a:pPr algn="ctr"/>
            <a:r>
              <a:rPr lang="fr-FR" sz="1600" dirty="0" smtClean="0">
                <a:solidFill>
                  <a:schemeClr val="accent3">
                    <a:lumMod val="75000"/>
                  </a:schemeClr>
                </a:solidFill>
              </a:rPr>
              <a:t>Février 2019</a:t>
            </a:r>
            <a:r>
              <a:rPr lang="fr-FR" sz="1600" dirty="0">
                <a:solidFill>
                  <a:schemeClr val="accent3">
                    <a:lumMod val="75000"/>
                  </a:schemeClr>
                </a:solidFill>
              </a:rPr>
              <a:t> </a:t>
            </a:r>
            <a:r>
              <a:rPr lang="fr-FR" sz="1600" dirty="0" smtClean="0"/>
              <a:t>: </a:t>
            </a:r>
            <a:r>
              <a:rPr lang="fr-FR" sz="1600" i="1" dirty="0" smtClean="0"/>
              <a:t>Co-construction des lignes directrices et contenus du futur Master International en </a:t>
            </a:r>
            <a:r>
              <a:rPr lang="fr-FR" sz="1600" i="1" dirty="0" err="1" smtClean="0"/>
              <a:t>IdF</a:t>
            </a:r>
            <a:r>
              <a:rPr lang="fr-FR" sz="1600" i="1" dirty="0" smtClean="0"/>
              <a:t> lors d’un atelier à </a:t>
            </a:r>
            <a:r>
              <a:rPr lang="fr-FR" sz="1600" i="1" dirty="0" err="1" smtClean="0"/>
              <a:t>Saly</a:t>
            </a:r>
            <a:r>
              <a:rPr lang="fr-FR" sz="1600" i="1" dirty="0" smtClean="0"/>
              <a:t> au Sénégal</a:t>
            </a:r>
          </a:p>
        </p:txBody>
      </p:sp>
    </p:spTree>
    <p:extLst>
      <p:ext uri="{BB962C8B-B14F-4D97-AF65-F5344CB8AC3E}">
        <p14:creationId xmlns:p14="http://schemas.microsoft.com/office/powerpoint/2010/main" val="2243757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14</a:t>
            </a:fld>
            <a:endParaRPr lang="fr-FR">
              <a:solidFill>
                <a:srgbClr val="A6B727"/>
              </a:solidFill>
            </a:endParaRPr>
          </a:p>
        </p:txBody>
      </p:sp>
      <p:grpSp>
        <p:nvGrpSpPr>
          <p:cNvPr id="13" name="Groupe 12"/>
          <p:cNvGrpSpPr/>
          <p:nvPr/>
        </p:nvGrpSpPr>
        <p:grpSpPr>
          <a:xfrm>
            <a:off x="441090" y="1093831"/>
            <a:ext cx="848623" cy="4453771"/>
            <a:chOff x="450259" y="1168294"/>
            <a:chExt cx="589511" cy="4055601"/>
          </a:xfrm>
        </p:grpSpPr>
        <p:pic>
          <p:nvPicPr>
            <p:cNvPr id="4" name="Image 3"/>
            <p:cNvPicPr>
              <a:picLocks noChangeAspect="1"/>
            </p:cNvPicPr>
            <p:nvPr/>
          </p:nvPicPr>
          <p:blipFill>
            <a:blip r:embed="rId3"/>
            <a:stretch>
              <a:fillRect/>
            </a:stretch>
          </p:blipFill>
          <p:spPr>
            <a:xfrm>
              <a:off x="450259" y="1168294"/>
              <a:ext cx="577846" cy="839064"/>
            </a:xfrm>
            <a:prstGeom prst="rect">
              <a:avLst/>
            </a:prstGeom>
          </p:spPr>
        </p:pic>
        <p:grpSp>
          <p:nvGrpSpPr>
            <p:cNvPr id="12" name="Groupe 11"/>
            <p:cNvGrpSpPr/>
            <p:nvPr/>
          </p:nvGrpSpPr>
          <p:grpSpPr>
            <a:xfrm>
              <a:off x="468781" y="2015202"/>
              <a:ext cx="570989" cy="3208693"/>
              <a:chOff x="468781" y="2015202"/>
              <a:chExt cx="570989" cy="3208693"/>
            </a:xfrm>
          </p:grpSpPr>
          <p:pic>
            <p:nvPicPr>
              <p:cNvPr id="3" name="Imag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34" y="4507322"/>
                <a:ext cx="466942" cy="716573"/>
              </a:xfrm>
              <a:prstGeom prst="rect">
                <a:avLst/>
              </a:prstGeom>
              <a:noFill/>
              <a:ln w="28575">
                <a:solidFill>
                  <a:sysClr val="windowText" lastClr="000000"/>
                </a:solidFill>
              </a:ln>
            </p:spPr>
          </p:pic>
          <p:pic>
            <p:nvPicPr>
              <p:cNvPr id="5" name="Image 4"/>
              <p:cNvPicPr>
                <a:picLocks noChangeAspect="1"/>
              </p:cNvPicPr>
              <p:nvPr/>
            </p:nvPicPr>
            <p:blipFill>
              <a:blip r:embed="rId5"/>
              <a:stretch>
                <a:fillRect/>
              </a:stretch>
            </p:blipFill>
            <p:spPr>
              <a:xfrm>
                <a:off x="468781" y="2915332"/>
                <a:ext cx="559933" cy="798784"/>
              </a:xfrm>
              <a:prstGeom prst="rect">
                <a:avLst/>
              </a:prstGeom>
            </p:spPr>
          </p:pic>
          <p:pic>
            <p:nvPicPr>
              <p:cNvPr id="6" name="Image 5"/>
              <p:cNvPicPr>
                <a:picLocks noChangeAspect="1"/>
              </p:cNvPicPr>
              <p:nvPr/>
            </p:nvPicPr>
            <p:blipFill>
              <a:blip r:embed="rId6"/>
              <a:stretch>
                <a:fillRect/>
              </a:stretch>
            </p:blipFill>
            <p:spPr>
              <a:xfrm>
                <a:off x="479837" y="2015202"/>
                <a:ext cx="559933" cy="900128"/>
              </a:xfrm>
              <a:prstGeom prst="rect">
                <a:avLst/>
              </a:prstGeom>
            </p:spPr>
          </p:pic>
          <p:pic>
            <p:nvPicPr>
              <p:cNvPr id="7" name="Image 6"/>
              <p:cNvPicPr>
                <a:picLocks noChangeAspect="1"/>
              </p:cNvPicPr>
              <p:nvPr/>
            </p:nvPicPr>
            <p:blipFill>
              <a:blip r:embed="rId7"/>
              <a:stretch>
                <a:fillRect/>
              </a:stretch>
            </p:blipFill>
            <p:spPr>
              <a:xfrm>
                <a:off x="469745" y="3714116"/>
                <a:ext cx="558970" cy="793206"/>
              </a:xfrm>
              <a:prstGeom prst="rect">
                <a:avLst/>
              </a:prstGeom>
            </p:spPr>
          </p:pic>
        </p:grpSp>
      </p:grpSp>
      <p:sp>
        <p:nvSpPr>
          <p:cNvPr id="8" name="ZoneTexte 7"/>
          <p:cNvSpPr txBox="1"/>
          <p:nvPr/>
        </p:nvSpPr>
        <p:spPr>
          <a:xfrm>
            <a:off x="1449195" y="841597"/>
            <a:ext cx="6807395" cy="3693319"/>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fr-FR" sz="2400" b="1" dirty="0" smtClean="0"/>
              <a:t>Renforcement de l’expertise Sud  et production </a:t>
            </a:r>
            <a:r>
              <a:rPr lang="fr-FR" sz="2400" b="1" smtClean="0"/>
              <a:t>de connaissances pour l’action</a:t>
            </a:r>
            <a:endParaRPr lang="fr-FR" sz="2400" b="1" dirty="0" smtClean="0"/>
          </a:p>
          <a:p>
            <a:endParaRPr lang="fr-FR" sz="1200" b="1" dirty="0" smtClean="0"/>
          </a:p>
          <a:p>
            <a:pPr marL="285750" indent="-285750">
              <a:buClr>
                <a:schemeClr val="accent1"/>
              </a:buClr>
              <a:buFont typeface="Arial" panose="020B0604020202020204" pitchFamily="34" charset="0"/>
              <a:buChar char="•"/>
            </a:pPr>
            <a:r>
              <a:rPr lang="fr-FR" sz="2000" b="1" dirty="0" smtClean="0"/>
              <a:t>Renforcement des compétences </a:t>
            </a:r>
            <a:r>
              <a:rPr lang="fr-FR" sz="2000" dirty="0" smtClean="0"/>
              <a:t>des personnes ressources pays</a:t>
            </a:r>
          </a:p>
          <a:p>
            <a:pPr marL="285750" indent="-285750">
              <a:buClr>
                <a:schemeClr val="accent1"/>
              </a:buClr>
              <a:buFont typeface="Arial" panose="020B0604020202020204" pitchFamily="34" charset="0"/>
              <a:buChar char="•"/>
            </a:pPr>
            <a:r>
              <a:rPr lang="fr-FR" sz="2000" b="1" dirty="0" smtClean="0"/>
              <a:t>Production de connaissances </a:t>
            </a:r>
            <a:r>
              <a:rPr lang="fr-FR" sz="2000" dirty="0" smtClean="0"/>
              <a:t>sur des sujets clés en fonction de la demande des pays membres</a:t>
            </a:r>
          </a:p>
          <a:p>
            <a:pPr marL="285750" indent="-285750">
              <a:buClr>
                <a:schemeClr val="accent1"/>
              </a:buClr>
              <a:buFont typeface="Arial" panose="020B0604020202020204" pitchFamily="34" charset="0"/>
              <a:buChar char="•"/>
            </a:pPr>
            <a:r>
              <a:rPr lang="fr-FR" sz="2000" b="1" dirty="0" smtClean="0"/>
              <a:t>Valorisation des mémoires </a:t>
            </a:r>
            <a:r>
              <a:rPr lang="fr-FR" sz="2000" dirty="0" smtClean="0"/>
              <a:t>de fin d’étude sur site internet du réseau FAR + auprès des PTF</a:t>
            </a:r>
          </a:p>
          <a:p>
            <a:endParaRPr lang="fr-FR" dirty="0" smtClean="0"/>
          </a:p>
          <a:p>
            <a:r>
              <a:rPr lang="fr-FR" dirty="0" smtClean="0"/>
              <a:t>Site internet : </a:t>
            </a:r>
            <a:r>
              <a:rPr lang="fr-FR" b="1" dirty="0" smtClean="0"/>
              <a:t>près de 200 ressources disponibles en ligne</a:t>
            </a:r>
          </a:p>
          <a:p>
            <a:endParaRPr lang="fr-FR" dirty="0"/>
          </a:p>
        </p:txBody>
      </p:sp>
      <p:grpSp>
        <p:nvGrpSpPr>
          <p:cNvPr id="9" name="Groupe 8"/>
          <p:cNvGrpSpPr/>
          <p:nvPr/>
        </p:nvGrpSpPr>
        <p:grpSpPr>
          <a:xfrm>
            <a:off x="310364" y="238259"/>
            <a:ext cx="7467164" cy="742469"/>
            <a:chOff x="310364" y="238259"/>
            <a:chExt cx="7467164" cy="742469"/>
          </a:xfrm>
        </p:grpSpPr>
        <p:pic>
          <p:nvPicPr>
            <p:cNvPr id="10" name="Image 9" descr="U:\COMMUNICATION\Logo\logo version Word.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11" name="ZoneTexte 10"/>
            <p:cNvSpPr txBox="1"/>
            <p:nvPr/>
          </p:nvSpPr>
          <p:spPr>
            <a:xfrm>
              <a:off x="1440824" y="238259"/>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Le réseau FAR en action </a:t>
              </a:r>
              <a:endParaRPr lang="fr-FR" sz="2400" b="1" dirty="0">
                <a:solidFill>
                  <a:srgbClr val="002060"/>
                </a:solidFill>
              </a:endParaRPr>
            </a:p>
          </p:txBody>
        </p:sp>
      </p:grpSp>
      <p:pic>
        <p:nvPicPr>
          <p:cNvPr id="14" name="Image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669" y="5661248"/>
            <a:ext cx="672180" cy="836712"/>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17" name="Image 16" descr="C:\Users\rengardf\Pictures\Photos FAR\2018\photos mission double pays\photos Bénin - Togo\DSCN8113.JPG"/>
          <p:cNvPicPr/>
          <p:nvPr/>
        </p:nvPicPr>
        <p:blipFill rotWithShape="1">
          <a:blip r:embed="rId10" cstate="print">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t="12275" b="16165"/>
          <a:stretch/>
        </p:blipFill>
        <p:spPr bwMode="auto">
          <a:xfrm>
            <a:off x="1763688" y="4457440"/>
            <a:ext cx="3600400" cy="2040519"/>
          </a:xfrm>
          <a:prstGeom prst="rect">
            <a:avLst/>
          </a:prstGeom>
          <a:noFill/>
          <a:ln w="6350">
            <a:solidFill>
              <a:schemeClr val="tx1"/>
            </a:solidFill>
          </a:ln>
          <a:extLst>
            <a:ext uri="{53640926-AAD7-44D8-BBD7-CCE9431645EC}">
              <a14:shadowObscured xmlns:a14="http://schemas.microsoft.com/office/drawing/2010/main"/>
            </a:ext>
          </a:extLst>
        </p:spPr>
      </p:pic>
      <p:sp>
        <p:nvSpPr>
          <p:cNvPr id="18" name="Rectangle 17"/>
          <p:cNvSpPr/>
          <p:nvPr/>
        </p:nvSpPr>
        <p:spPr>
          <a:xfrm>
            <a:off x="5436096" y="4457441"/>
            <a:ext cx="3600400" cy="1323439"/>
          </a:xfrm>
          <a:prstGeom prst="rect">
            <a:avLst/>
          </a:prstGeom>
        </p:spPr>
        <p:txBody>
          <a:bodyPr wrap="square">
            <a:spAutoFit/>
          </a:bodyPr>
          <a:lstStyle/>
          <a:p>
            <a:r>
              <a:rPr lang="fr-FR" sz="1600" dirty="0">
                <a:solidFill>
                  <a:schemeClr val="accent3">
                    <a:lumMod val="75000"/>
                  </a:schemeClr>
                </a:solidFill>
              </a:rPr>
              <a:t>Juillet 2018 : </a:t>
            </a:r>
            <a:r>
              <a:rPr lang="fr-FR" sz="1600" dirty="0"/>
              <a:t>Partage des éléments d’analyse du stage de Ny Ando </a:t>
            </a:r>
            <a:r>
              <a:rPr lang="fr-FR" sz="1600" dirty="0" err="1"/>
              <a:t>Rakotomampionona</a:t>
            </a:r>
            <a:r>
              <a:rPr lang="fr-FR" sz="1600" dirty="0"/>
              <a:t> (AFD-réseau FAR) devant les professionnels de la FAR au Togo </a:t>
            </a:r>
          </a:p>
        </p:txBody>
      </p:sp>
    </p:spTree>
    <p:extLst>
      <p:ext uri="{BB962C8B-B14F-4D97-AF65-F5344CB8AC3E}">
        <p14:creationId xmlns:p14="http://schemas.microsoft.com/office/powerpoint/2010/main" val="1607157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15</a:t>
            </a:fld>
            <a:endParaRPr lang="fr-FR">
              <a:solidFill>
                <a:srgbClr val="A6B727"/>
              </a:solidFill>
            </a:endParaRPr>
          </a:p>
        </p:txBody>
      </p:sp>
      <p:sp>
        <p:nvSpPr>
          <p:cNvPr id="4" name="ZoneTexte 3"/>
          <p:cNvSpPr txBox="1"/>
          <p:nvPr/>
        </p:nvSpPr>
        <p:spPr>
          <a:xfrm>
            <a:off x="576728" y="1124744"/>
            <a:ext cx="8064896" cy="3046988"/>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fr-FR" sz="2400" b="1" dirty="0" smtClean="0"/>
              <a:t>Renforcement de l’expertise Sud  et production de connaissances</a:t>
            </a:r>
          </a:p>
          <a:p>
            <a:endParaRPr lang="fr-FR" sz="1200" b="1" dirty="0" smtClean="0"/>
          </a:p>
          <a:p>
            <a:pPr marL="342900" indent="-342900">
              <a:buClr>
                <a:schemeClr val="accent1"/>
              </a:buClr>
              <a:buFont typeface="Arial" panose="020B0604020202020204" pitchFamily="34" charset="0"/>
              <a:buChar char="•"/>
            </a:pPr>
            <a:r>
              <a:rPr lang="fr-FR" sz="2000" dirty="0" smtClean="0"/>
              <a:t>Organisation d’ateliers et séminaires : </a:t>
            </a:r>
            <a:r>
              <a:rPr lang="fr-FR" sz="2000" b="1" dirty="0" smtClean="0"/>
              <a:t>13 conférences et séminaires </a:t>
            </a:r>
            <a:r>
              <a:rPr lang="fr-FR" sz="2000" dirty="0" smtClean="0"/>
              <a:t>(2005 – 2018) sur les thématiques de la FAR regroupant </a:t>
            </a:r>
            <a:r>
              <a:rPr lang="fr-FR" sz="2000" b="1" dirty="0" smtClean="0"/>
              <a:t>+ de 1200 personnes</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endParaRPr lang="fr-FR" sz="2400" dirty="0" smtClean="0"/>
          </a:p>
          <a:p>
            <a:pPr marL="342900" indent="-342900">
              <a:buFont typeface="Arial" panose="020B0604020202020204" pitchFamily="34" charset="0"/>
              <a:buChar char="•"/>
            </a:pPr>
            <a:endParaRPr lang="fr-FR" sz="2400" dirty="0"/>
          </a:p>
        </p:txBody>
      </p:sp>
      <p:grpSp>
        <p:nvGrpSpPr>
          <p:cNvPr id="5" name="Groupe 4"/>
          <p:cNvGrpSpPr/>
          <p:nvPr/>
        </p:nvGrpSpPr>
        <p:grpSpPr>
          <a:xfrm>
            <a:off x="310364" y="238259"/>
            <a:ext cx="7467164" cy="742469"/>
            <a:chOff x="310364" y="238259"/>
            <a:chExt cx="7467164" cy="742469"/>
          </a:xfrm>
        </p:grpSpPr>
        <p:pic>
          <p:nvPicPr>
            <p:cNvPr id="6" name="Image 5"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7" name="ZoneTexte 6"/>
            <p:cNvSpPr txBox="1"/>
            <p:nvPr/>
          </p:nvSpPr>
          <p:spPr>
            <a:xfrm>
              <a:off x="1440824" y="238259"/>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Le réseau FAR en action </a:t>
              </a:r>
              <a:endParaRPr lang="fr-FR" sz="2400" b="1" dirty="0">
                <a:solidFill>
                  <a:srgbClr val="002060"/>
                </a:solidFill>
              </a:endParaRPr>
            </a:p>
          </p:txBody>
        </p:sp>
      </p:grpSp>
      <p:pic>
        <p:nvPicPr>
          <p:cNvPr id="2050" name="Picture 2" descr="C:\Users\rengardf\Pictures\Photos FAR\2018\Séminaire international Abidjan\IMG_19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2852936"/>
            <a:ext cx="5239595" cy="349306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10364" y="5714672"/>
            <a:ext cx="2101396" cy="738664"/>
          </a:xfrm>
          <a:prstGeom prst="rect">
            <a:avLst/>
          </a:prstGeom>
          <a:noFill/>
        </p:spPr>
        <p:txBody>
          <a:bodyPr wrap="square" rtlCol="0">
            <a:spAutoFit/>
          </a:bodyPr>
          <a:lstStyle/>
          <a:p>
            <a:r>
              <a:rPr lang="fr-FR" sz="1400" dirty="0" smtClean="0">
                <a:solidFill>
                  <a:schemeClr val="accent3">
                    <a:lumMod val="75000"/>
                  </a:schemeClr>
                </a:solidFill>
              </a:rPr>
              <a:t>Novembre 2018 </a:t>
            </a:r>
            <a:r>
              <a:rPr lang="fr-FR" sz="1400" dirty="0" smtClean="0"/>
              <a:t>: Séminaire international sur les SNFAR à Abidjan</a:t>
            </a:r>
            <a:endParaRPr lang="fr-FR" sz="1400" dirty="0"/>
          </a:p>
        </p:txBody>
      </p:sp>
    </p:spTree>
    <p:extLst>
      <p:ext uri="{BB962C8B-B14F-4D97-AF65-F5344CB8AC3E}">
        <p14:creationId xmlns:p14="http://schemas.microsoft.com/office/powerpoint/2010/main" val="388424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16</a:t>
            </a:fld>
            <a:endParaRPr lang="fr-FR">
              <a:solidFill>
                <a:srgbClr val="A6B727"/>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766" y="862009"/>
            <a:ext cx="1546760" cy="40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310364" y="358898"/>
            <a:ext cx="7558903" cy="621830"/>
            <a:chOff x="310364" y="358898"/>
            <a:chExt cx="7558903" cy="621830"/>
          </a:xfrm>
        </p:grpSpPr>
        <p:pic>
          <p:nvPicPr>
            <p:cNvPr id="6" name="Image 5" descr="U:\COMMUNICATION\Logo\logo version Wor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7" name="ZoneTexte 6"/>
            <p:cNvSpPr txBox="1"/>
            <p:nvPr/>
          </p:nvSpPr>
          <p:spPr>
            <a:xfrm>
              <a:off x="1532563" y="394702"/>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Le réseau FAR en action </a:t>
              </a:r>
              <a:endParaRPr lang="fr-FR" sz="2400" b="1" dirty="0">
                <a:solidFill>
                  <a:srgbClr val="002060"/>
                </a:solidFill>
              </a:endParaRPr>
            </a:p>
          </p:txBody>
        </p:sp>
      </p:grpSp>
      <p:sp>
        <p:nvSpPr>
          <p:cNvPr id="4" name="ZoneTexte 3"/>
          <p:cNvSpPr txBox="1"/>
          <p:nvPr/>
        </p:nvSpPr>
        <p:spPr>
          <a:xfrm>
            <a:off x="3406526" y="872762"/>
            <a:ext cx="3528392" cy="553998"/>
          </a:xfrm>
          <a:prstGeom prst="rect">
            <a:avLst/>
          </a:prstGeom>
          <a:noFill/>
        </p:spPr>
        <p:txBody>
          <a:bodyPr wrap="square" rtlCol="0">
            <a:spAutoFit/>
          </a:bodyPr>
          <a:lstStyle/>
          <a:p>
            <a:pPr lvl="0"/>
            <a:r>
              <a:rPr lang="fr-FR" sz="1600" b="1" dirty="0">
                <a:solidFill>
                  <a:prstClr val="black"/>
                </a:solidFill>
                <a:latin typeface="Calibri" panose="020F0502020204030204" pitchFamily="34" charset="0"/>
                <a:cs typeface="Times New Roman" panose="02020603050405020304" pitchFamily="18" charset="0"/>
              </a:rPr>
              <a:t>Production de connaissances sur la FAR</a:t>
            </a:r>
            <a:endParaRPr lang="fr-FR" sz="1600" b="1" dirty="0">
              <a:solidFill>
                <a:prstClr val="black"/>
              </a:solidFill>
              <a:latin typeface="Times New Roman" panose="02020603050405020304" pitchFamily="18" charset="0"/>
              <a:cs typeface="Times New Roman" panose="02020603050405020304" pitchFamily="18" charset="0"/>
            </a:endParaRPr>
          </a:p>
          <a:p>
            <a:endParaRPr lang="fr-FR" sz="1400" dirty="0"/>
          </a:p>
        </p:txBody>
      </p:sp>
      <p:sp>
        <p:nvSpPr>
          <p:cNvPr id="10" name="ZoneTexte 9"/>
          <p:cNvSpPr txBox="1"/>
          <p:nvPr/>
        </p:nvSpPr>
        <p:spPr>
          <a:xfrm>
            <a:off x="5221610" y="5229200"/>
            <a:ext cx="3426615" cy="738664"/>
          </a:xfrm>
          <a:prstGeom prst="rect">
            <a:avLst/>
          </a:prstGeom>
          <a:noFill/>
        </p:spPr>
        <p:txBody>
          <a:bodyPr wrap="square" rtlCol="0">
            <a:spAutoFit/>
          </a:bodyPr>
          <a:lstStyle/>
          <a:p>
            <a:pPr algn="ctr"/>
            <a:r>
              <a:rPr lang="fr-FR" sz="1400" dirty="0" smtClean="0">
                <a:solidFill>
                  <a:schemeClr val="accent3">
                    <a:lumMod val="75000"/>
                  </a:schemeClr>
                </a:solidFill>
                <a:latin typeface="Calibri" panose="020F0502020204030204" pitchFamily="34" charset="0"/>
              </a:rPr>
              <a:t>Juillet 2017 </a:t>
            </a:r>
            <a:r>
              <a:rPr lang="fr-FR" sz="1400" dirty="0" smtClean="0">
                <a:latin typeface="Calibri" panose="020F0502020204030204" pitchFamily="34" charset="0"/>
              </a:rPr>
              <a:t>: Réalisation d’un guide vidéo méthodologique sur les projets d’établissement au Cameroun</a:t>
            </a:r>
            <a:endParaRPr lang="fr-FR" sz="1400" dirty="0">
              <a:latin typeface="Calibri" panose="020F0502020204030204" pitchFamily="34" charset="0"/>
            </a:endParaRPr>
          </a:p>
        </p:txBody>
      </p:sp>
      <p:pic>
        <p:nvPicPr>
          <p:cNvPr id="11" name="Image 10" descr="C:\Users\rengardf\Pictures\Photos FAR\2017\Projet Etablissement Cameroun -Juillet 2017\APhoto CANON 01\IMG_619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364" y="3573016"/>
            <a:ext cx="4645564" cy="2867656"/>
          </a:xfrm>
          <a:prstGeom prst="rect">
            <a:avLst/>
          </a:prstGeom>
          <a:noFill/>
          <a:ln w="6350">
            <a:solidFill>
              <a:schemeClr val="tx1"/>
            </a:solidFill>
          </a:ln>
        </p:spPr>
      </p:pic>
      <p:sp>
        <p:nvSpPr>
          <p:cNvPr id="9" name="Rectangle 8"/>
          <p:cNvSpPr/>
          <p:nvPr/>
        </p:nvSpPr>
        <p:spPr>
          <a:xfrm>
            <a:off x="0" y="1426760"/>
            <a:ext cx="7366413" cy="2246769"/>
          </a:xfrm>
          <a:prstGeom prst="rect">
            <a:avLst/>
          </a:prstGeom>
        </p:spPr>
        <p:txBody>
          <a:bodyPr wrap="square">
            <a:spAutoFit/>
          </a:bodyPr>
          <a:lstStyle/>
          <a:p>
            <a:pPr lvl="1" algn="just">
              <a:buClr>
                <a:srgbClr val="A6B727"/>
              </a:buClr>
              <a:buFont typeface="Wingdings" panose="05000000000000000000" pitchFamily="2" charset="2"/>
              <a:buChar char="Ø"/>
            </a:pPr>
            <a:r>
              <a:rPr lang="fr-FR" sz="2000" b="1" dirty="0">
                <a:solidFill>
                  <a:srgbClr val="000000"/>
                </a:solidFill>
                <a:latin typeface="Calibri" panose="020F0502020204030204" pitchFamily="34" charset="0"/>
                <a:cs typeface="Times New Roman" panose="02020603050405020304" pitchFamily="18" charset="0"/>
              </a:rPr>
              <a:t>Production de ressources utiles</a:t>
            </a:r>
            <a:r>
              <a:rPr lang="fr-FR" sz="2000" dirty="0">
                <a:solidFill>
                  <a:srgbClr val="000000"/>
                </a:solidFill>
                <a:latin typeface="Calibri" panose="020F0502020204030204" pitchFamily="34" charset="0"/>
                <a:cs typeface="Times New Roman" panose="02020603050405020304" pitchFamily="18" charset="0"/>
              </a:rPr>
              <a:t>, basées sur des expériences pays  </a:t>
            </a:r>
          </a:p>
          <a:p>
            <a:pPr lvl="1" algn="just">
              <a:buClr>
                <a:srgbClr val="A6B727"/>
              </a:buClr>
              <a:buFont typeface="Arial" panose="020B0604020202020204" pitchFamily="34" charset="0"/>
              <a:buChar char="•"/>
            </a:pPr>
            <a:r>
              <a:rPr lang="fr-FR" sz="2000" dirty="0" smtClean="0">
                <a:solidFill>
                  <a:srgbClr val="000000"/>
                </a:solidFill>
                <a:latin typeface="Calibri" panose="020F0502020204030204" pitchFamily="34" charset="0"/>
                <a:cs typeface="Times New Roman" panose="02020603050405020304" pitchFamily="18" charset="0"/>
              </a:rPr>
              <a:t> Guide </a:t>
            </a:r>
            <a:r>
              <a:rPr lang="fr-FR" sz="2000" dirty="0">
                <a:solidFill>
                  <a:srgbClr val="000000"/>
                </a:solidFill>
                <a:latin typeface="Calibri" panose="020F0502020204030204" pitchFamily="34" charset="0"/>
                <a:cs typeface="Times New Roman" panose="02020603050405020304" pitchFamily="18" charset="0"/>
              </a:rPr>
              <a:t>méthodologique vidéo sur les projets d’établissement au Cameroun</a:t>
            </a:r>
          </a:p>
          <a:p>
            <a:pPr lvl="1" algn="just">
              <a:buClr>
                <a:srgbClr val="A6B727"/>
              </a:buClr>
              <a:buFont typeface="Arial" panose="020B0604020202020204" pitchFamily="34" charset="0"/>
              <a:buChar char="•"/>
            </a:pPr>
            <a:r>
              <a:rPr lang="fr-FR" sz="2000" dirty="0">
                <a:solidFill>
                  <a:srgbClr val="000000"/>
                </a:solidFill>
                <a:latin typeface="Calibri" panose="020F0502020204030204" pitchFamily="34" charset="0"/>
                <a:cs typeface="Times New Roman" panose="02020603050405020304" pitchFamily="18" charset="0"/>
              </a:rPr>
              <a:t> Etude sur l’insertion en Afrique (IRAM</a:t>
            </a:r>
            <a:r>
              <a:rPr lang="fr-FR" sz="2000" dirty="0" smtClean="0">
                <a:solidFill>
                  <a:srgbClr val="000000"/>
                </a:solidFill>
                <a:latin typeface="Calibri" panose="020F0502020204030204" pitchFamily="34" charset="0"/>
                <a:cs typeface="Times New Roman" panose="02020603050405020304" pitchFamily="18" charset="0"/>
              </a:rPr>
              <a:t>)</a:t>
            </a:r>
          </a:p>
          <a:p>
            <a:pPr lvl="1" algn="just">
              <a:buClr>
                <a:srgbClr val="A6B727"/>
              </a:buClr>
            </a:pPr>
            <a:r>
              <a:rPr lang="fr-FR" sz="2000" dirty="0">
                <a:solidFill>
                  <a:srgbClr val="000000"/>
                </a:solidFill>
                <a:latin typeface="Calibri" panose="020F0502020204030204" pitchFamily="34" charset="0"/>
                <a:cs typeface="Times New Roman" panose="02020603050405020304" pitchFamily="18" charset="0"/>
              </a:rPr>
              <a:t> </a:t>
            </a:r>
            <a:r>
              <a:rPr lang="fr-FR" sz="2000" dirty="0" smtClean="0">
                <a:solidFill>
                  <a:srgbClr val="000000"/>
                </a:solidFill>
                <a:latin typeface="Calibri" panose="020F0502020204030204" pitchFamily="34" charset="0"/>
                <a:cs typeface="Times New Roman" panose="02020603050405020304" pitchFamily="18" charset="0"/>
              </a:rPr>
              <a:t>Accès libre à près de 200 ressources sur </a:t>
            </a:r>
            <a:r>
              <a:rPr lang="fr-FR" sz="2000" dirty="0" smtClean="0">
                <a:solidFill>
                  <a:srgbClr val="000000"/>
                </a:solidFill>
                <a:latin typeface="Calibri" panose="020F0502020204030204" pitchFamily="34" charset="0"/>
                <a:cs typeface="Times New Roman" panose="02020603050405020304" pitchFamily="18" charset="0"/>
                <a:hlinkClick r:id="rId6"/>
              </a:rPr>
              <a:t>le site du réseau FAR</a:t>
            </a:r>
            <a:endParaRPr lang="fr-FR" sz="2000" dirty="0">
              <a:solidFill>
                <a:srgbClr val="000000"/>
              </a:solidFill>
              <a:latin typeface="Calibri" panose="020F0502020204030204" pitchFamily="34" charset="0"/>
              <a:cs typeface="Times New Roman" panose="02020603050405020304" pitchFamily="18" charset="0"/>
            </a:endParaRPr>
          </a:p>
          <a:p>
            <a:pPr lvl="1" algn="just">
              <a:buClr>
                <a:srgbClr val="A6B727"/>
              </a:buClr>
            </a:pPr>
            <a:endParaRPr lang="fr-FR" sz="2000" dirty="0">
              <a:solidFill>
                <a:srgbClr val="000000"/>
              </a:solidFill>
              <a:latin typeface="Calibri" panose="020F0502020204030204" pitchFamily="34" charset="0"/>
              <a:cs typeface="Times New Roman" panose="02020603050405020304" pitchFamily="18" charset="0"/>
            </a:endParaRPr>
          </a:p>
        </p:txBody>
      </p:sp>
      <p:pic>
        <p:nvPicPr>
          <p:cNvPr id="13" name="Image 12"/>
          <p:cNvPicPr>
            <a:picLocks noChangeAspect="1"/>
          </p:cNvPicPr>
          <p:nvPr/>
        </p:nvPicPr>
        <p:blipFill>
          <a:blip r:embed="rId7"/>
          <a:stretch>
            <a:fillRect/>
          </a:stretch>
        </p:blipFill>
        <p:spPr>
          <a:xfrm>
            <a:off x="5508104" y="3673529"/>
            <a:ext cx="2559243" cy="1427985"/>
          </a:xfrm>
          <a:prstGeom prst="rect">
            <a:avLst/>
          </a:prstGeom>
          <a:ln w="28575">
            <a:solidFill>
              <a:schemeClr val="tx1"/>
            </a:solidFill>
          </a:ln>
        </p:spPr>
      </p:pic>
    </p:spTree>
    <p:extLst>
      <p:ext uri="{BB962C8B-B14F-4D97-AF65-F5344CB8AC3E}">
        <p14:creationId xmlns:p14="http://schemas.microsoft.com/office/powerpoint/2010/main" val="170779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309" y="1454575"/>
            <a:ext cx="6039870" cy="4839516"/>
          </a:xfrm>
        </p:spPr>
        <p:txBody>
          <a:bodyPr>
            <a:normAutofit/>
          </a:bodyPr>
          <a:lstStyle/>
          <a:p>
            <a:pPr lvl="1">
              <a:buFont typeface="Wingdings" panose="05000000000000000000" pitchFamily="2" charset="2"/>
              <a:buChar char="Ø"/>
            </a:pPr>
            <a:r>
              <a:rPr lang="fr-FR" dirty="0" smtClean="0">
                <a:solidFill>
                  <a:schemeClr val="tx1"/>
                </a:solidFill>
              </a:rPr>
              <a:t> </a:t>
            </a:r>
            <a:r>
              <a:rPr lang="fr-FR" b="1" dirty="0" smtClean="0">
                <a:solidFill>
                  <a:schemeClr val="tx1"/>
                </a:solidFill>
                <a:latin typeface="Calibri" panose="020F0502020204030204" pitchFamily="34" charset="0"/>
              </a:rPr>
              <a:t>Un travail continu de mise en réseau et de diffusion de l’information </a:t>
            </a:r>
          </a:p>
          <a:p>
            <a:pPr lvl="1">
              <a:buFont typeface="Wingdings" panose="05000000000000000000" pitchFamily="2" charset="2"/>
              <a:buChar char="Ø"/>
            </a:pPr>
            <a:endParaRPr lang="fr-FR" sz="1000" dirty="0">
              <a:solidFill>
                <a:schemeClr val="tx1"/>
              </a:solidFill>
              <a:latin typeface="Calibri" panose="020F0502020204030204" pitchFamily="34" charset="0"/>
              <a:cs typeface="Times New Roman" panose="02020603050405020304" pitchFamily="18" charset="0"/>
            </a:endParaRPr>
          </a:p>
          <a:p>
            <a:pPr lvl="1">
              <a:buFont typeface="Arial" panose="020B0604020202020204" pitchFamily="34" charset="0"/>
              <a:buChar char="•"/>
            </a:pPr>
            <a:r>
              <a:rPr lang="fr-FR" sz="1800" dirty="0" smtClean="0">
                <a:solidFill>
                  <a:schemeClr val="tx1"/>
                </a:solidFill>
                <a:latin typeface="Calibri" panose="020F0502020204030204" pitchFamily="34" charset="0"/>
                <a:cs typeface="Times New Roman" panose="02020603050405020304" pitchFamily="18" charset="0"/>
              </a:rPr>
              <a:t>Site internet du réseau  simplifié et alimenté en ressources </a:t>
            </a:r>
          </a:p>
          <a:p>
            <a:pPr lvl="1">
              <a:buFont typeface="Arial" panose="020B0604020202020204" pitchFamily="34" charset="0"/>
              <a:buChar char="•"/>
            </a:pPr>
            <a:endParaRPr lang="fr-FR" sz="1000" dirty="0">
              <a:solidFill>
                <a:schemeClr val="tx1"/>
              </a:solidFill>
              <a:latin typeface="Calibri" panose="020F0502020204030204" pitchFamily="34" charset="0"/>
              <a:cs typeface="Times New Roman" panose="02020603050405020304" pitchFamily="18" charset="0"/>
            </a:endParaRPr>
          </a:p>
          <a:p>
            <a:pPr lvl="1">
              <a:buFont typeface="Arial" panose="020B0604020202020204" pitchFamily="34" charset="0"/>
              <a:buChar char="•"/>
            </a:pPr>
            <a:r>
              <a:rPr lang="fr-FR" sz="1800" dirty="0">
                <a:solidFill>
                  <a:schemeClr val="tx1"/>
                </a:solidFill>
                <a:latin typeface="Calibri" panose="020F0502020204030204" pitchFamily="34" charset="0"/>
                <a:cs typeface="Times New Roman" panose="02020603050405020304" pitchFamily="18" charset="0"/>
              </a:rPr>
              <a:t>Retour de la lettre d’information </a:t>
            </a:r>
            <a:r>
              <a:rPr lang="fr-FR" sz="1800" dirty="0" smtClean="0">
                <a:solidFill>
                  <a:schemeClr val="tx1"/>
                </a:solidFill>
                <a:latin typeface="Calibri" panose="020F0502020204030204" pitchFamily="34" charset="0"/>
                <a:cs typeface="Times New Roman" panose="02020603050405020304" pitchFamily="18" charset="0"/>
              </a:rPr>
              <a:t>«</a:t>
            </a:r>
            <a:r>
              <a:rPr lang="fr-FR" sz="1800" dirty="0">
                <a:solidFill>
                  <a:schemeClr val="tx1"/>
                </a:solidFill>
                <a:latin typeface="Calibri" panose="020F0502020204030204" pitchFamily="34" charset="0"/>
                <a:cs typeface="Times New Roman" panose="02020603050405020304" pitchFamily="18" charset="0"/>
              </a:rPr>
              <a:t> La Gazette du réseau FAR </a:t>
            </a:r>
            <a:r>
              <a:rPr lang="fr-FR" sz="1800" dirty="0" smtClean="0">
                <a:solidFill>
                  <a:schemeClr val="tx1"/>
                </a:solidFill>
                <a:latin typeface="Calibri" panose="020F0502020204030204" pitchFamily="34" charset="0"/>
                <a:cs typeface="Times New Roman" panose="02020603050405020304" pitchFamily="18" charset="0"/>
              </a:rPr>
              <a:t>»</a:t>
            </a:r>
            <a:endParaRPr lang="fr-FR" sz="1800" dirty="0">
              <a:solidFill>
                <a:schemeClr val="tx1"/>
              </a:solidFill>
              <a:latin typeface="Calibri" panose="020F0502020204030204" pitchFamily="34" charset="0"/>
              <a:cs typeface="Times New Roman" panose="02020603050405020304" pitchFamily="18" charset="0"/>
            </a:endParaRPr>
          </a:p>
          <a:p>
            <a:pPr marL="274320" lvl="1" indent="0">
              <a:buNone/>
            </a:pPr>
            <a:endParaRPr lang="fr-FR" sz="900" dirty="0">
              <a:solidFill>
                <a:schemeClr val="tx1"/>
              </a:solidFill>
              <a:latin typeface="Calibri" panose="020F0502020204030204" pitchFamily="34" charset="0"/>
              <a:cs typeface="Times New Roman" panose="02020603050405020304" pitchFamily="18" charset="0"/>
            </a:endParaRPr>
          </a:p>
          <a:p>
            <a:pPr lvl="1">
              <a:buFont typeface="Arial" panose="020B0604020202020204" pitchFamily="34" charset="0"/>
              <a:buChar char="•"/>
            </a:pPr>
            <a:r>
              <a:rPr lang="fr-FR" sz="1800" dirty="0">
                <a:solidFill>
                  <a:schemeClr val="tx1"/>
                </a:solidFill>
                <a:latin typeface="Calibri" panose="020F0502020204030204" pitchFamily="34" charset="0"/>
                <a:cs typeface="Times New Roman" panose="02020603050405020304" pitchFamily="18" charset="0"/>
              </a:rPr>
              <a:t>Présence sur les </a:t>
            </a:r>
            <a:r>
              <a:rPr lang="fr-FR" sz="1800" dirty="0" smtClean="0">
                <a:solidFill>
                  <a:schemeClr val="tx1"/>
                </a:solidFill>
                <a:latin typeface="Calibri" panose="020F0502020204030204" pitchFamily="34" charset="0"/>
                <a:cs typeface="Times New Roman" panose="02020603050405020304" pitchFamily="18" charset="0"/>
              </a:rPr>
              <a:t>réseaux sociaux (LinkedIn : + 200 abonnés – </a:t>
            </a:r>
            <a:r>
              <a:rPr lang="fr-FR" sz="1800" dirty="0" err="1" smtClean="0">
                <a:solidFill>
                  <a:schemeClr val="tx1"/>
                </a:solidFill>
                <a:latin typeface="Calibri" panose="020F0502020204030204" pitchFamily="34" charset="0"/>
                <a:cs typeface="Times New Roman" panose="02020603050405020304" pitchFamily="18" charset="0"/>
              </a:rPr>
              <a:t>facebook</a:t>
            </a:r>
            <a:r>
              <a:rPr lang="fr-FR" sz="1800" dirty="0" smtClean="0">
                <a:solidFill>
                  <a:schemeClr val="tx1"/>
                </a:solidFill>
                <a:latin typeface="Calibri" panose="020F0502020204030204" pitchFamily="34" charset="0"/>
                <a:cs typeface="Times New Roman" panose="02020603050405020304" pitchFamily="18" charset="0"/>
              </a:rPr>
              <a:t> : 800 abonnés )</a:t>
            </a:r>
            <a:endParaRPr lang="fr-FR" sz="1800" dirty="0">
              <a:solidFill>
                <a:schemeClr val="tx1"/>
              </a:solidFill>
              <a:latin typeface="Calibri" panose="020F0502020204030204" pitchFamily="34" charset="0"/>
              <a:cs typeface="Times New Roman" panose="02020603050405020304" pitchFamily="18" charset="0"/>
            </a:endParaRPr>
          </a:p>
          <a:p>
            <a:pPr>
              <a:buFont typeface="Wingdings" panose="05000000000000000000" pitchFamily="2" charset="2"/>
              <a:buChar char="Ø"/>
            </a:pPr>
            <a:endParaRPr lang="fr-FR" dirty="0">
              <a:solidFill>
                <a:schemeClr val="tx1"/>
              </a:solidFill>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17</a:t>
            </a:fld>
            <a:endParaRPr lang="fr-FR">
              <a:solidFill>
                <a:srgbClr val="A6B727"/>
              </a:solidFill>
            </a:endParaRPr>
          </a:p>
        </p:txBody>
      </p:sp>
      <p:sp>
        <p:nvSpPr>
          <p:cNvPr id="6" name="ZoneTexte 5"/>
          <p:cNvSpPr txBox="1"/>
          <p:nvPr/>
        </p:nvSpPr>
        <p:spPr>
          <a:xfrm>
            <a:off x="1043608" y="262499"/>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 Le réseau FAR en action</a:t>
            </a:r>
            <a:endParaRPr lang="fr-FR" sz="2400" b="1" dirty="0">
              <a:solidFill>
                <a:srgbClr val="002060"/>
              </a:solidFill>
            </a:endParaRPr>
          </a:p>
        </p:txBody>
      </p:sp>
      <p:pic>
        <p:nvPicPr>
          <p:cNvPr id="7" name="Image 6"/>
          <p:cNvPicPr>
            <a:picLocks noChangeAspect="1"/>
          </p:cNvPicPr>
          <p:nvPr/>
        </p:nvPicPr>
        <p:blipFill>
          <a:blip r:embed="rId3"/>
          <a:stretch>
            <a:fillRect/>
          </a:stretch>
        </p:blipFill>
        <p:spPr>
          <a:xfrm>
            <a:off x="179512" y="246665"/>
            <a:ext cx="776272" cy="493332"/>
          </a:xfrm>
          <a:prstGeom prst="rect">
            <a:avLst/>
          </a:prstGeom>
        </p:spPr>
      </p:pic>
      <p:pic>
        <p:nvPicPr>
          <p:cNvPr id="8" name="Image 7"/>
          <p:cNvPicPr>
            <a:picLocks noChangeAspect="1"/>
          </p:cNvPicPr>
          <p:nvPr/>
        </p:nvPicPr>
        <p:blipFill>
          <a:blip r:embed="rId4"/>
          <a:stretch>
            <a:fillRect/>
          </a:stretch>
        </p:blipFill>
        <p:spPr>
          <a:xfrm>
            <a:off x="6032317" y="308767"/>
            <a:ext cx="2695990" cy="3213544"/>
          </a:xfrm>
          <a:prstGeom prst="rect">
            <a:avLst/>
          </a:prstGeom>
          <a:ln w="28575">
            <a:solidFill>
              <a:schemeClr val="tx1"/>
            </a:solidFill>
          </a:ln>
        </p:spPr>
      </p:pic>
      <p:sp>
        <p:nvSpPr>
          <p:cNvPr id="9" name="ZoneTexte 8"/>
          <p:cNvSpPr txBox="1"/>
          <p:nvPr/>
        </p:nvSpPr>
        <p:spPr>
          <a:xfrm>
            <a:off x="5951562" y="3535060"/>
            <a:ext cx="2857500" cy="276999"/>
          </a:xfrm>
          <a:prstGeom prst="rect">
            <a:avLst/>
          </a:prstGeom>
          <a:noFill/>
        </p:spPr>
        <p:txBody>
          <a:bodyPr wrap="square" rtlCol="0">
            <a:spAutoFit/>
          </a:bodyPr>
          <a:lstStyle/>
          <a:p>
            <a:pPr algn="ctr"/>
            <a:r>
              <a:rPr lang="fr-FR" sz="1200" dirty="0" smtClean="0">
                <a:latin typeface="Times New Roman" panose="02020603050405020304" pitchFamily="18" charset="0"/>
                <a:cs typeface="Times New Roman" panose="02020603050405020304" pitchFamily="18" charset="0"/>
              </a:rPr>
              <a:t> Page d’accueil du site internet</a:t>
            </a:r>
          </a:p>
        </p:txBody>
      </p:sp>
      <p:pic>
        <p:nvPicPr>
          <p:cNvPr id="10" name="Image 9"/>
          <p:cNvPicPr>
            <a:picLocks noChangeAspect="1"/>
          </p:cNvPicPr>
          <p:nvPr/>
        </p:nvPicPr>
        <p:blipFill>
          <a:blip r:embed="rId5"/>
          <a:stretch>
            <a:fillRect/>
          </a:stretch>
        </p:blipFill>
        <p:spPr>
          <a:xfrm>
            <a:off x="6872064" y="3851103"/>
            <a:ext cx="1649232" cy="2299776"/>
          </a:xfrm>
          <a:prstGeom prst="rect">
            <a:avLst/>
          </a:prstGeom>
          <a:ln w="28575">
            <a:solidFill>
              <a:schemeClr val="tx1"/>
            </a:solidFill>
          </a:ln>
        </p:spPr>
      </p:pic>
      <p:pic>
        <p:nvPicPr>
          <p:cNvPr id="11" name="Image 10"/>
          <p:cNvPicPr>
            <a:picLocks noChangeAspect="1"/>
          </p:cNvPicPr>
          <p:nvPr/>
        </p:nvPicPr>
        <p:blipFill>
          <a:blip r:embed="rId6"/>
          <a:stretch>
            <a:fillRect/>
          </a:stretch>
        </p:blipFill>
        <p:spPr>
          <a:xfrm>
            <a:off x="431987" y="4870830"/>
            <a:ext cx="3203909" cy="1563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ZoneTexte 11"/>
          <p:cNvSpPr txBox="1"/>
          <p:nvPr/>
        </p:nvSpPr>
        <p:spPr>
          <a:xfrm>
            <a:off x="6551657" y="6163286"/>
            <a:ext cx="2290046" cy="261610"/>
          </a:xfrm>
          <a:prstGeom prst="rect">
            <a:avLst/>
          </a:prstGeom>
          <a:noFill/>
        </p:spPr>
        <p:txBody>
          <a:bodyPr wrap="square" rtlCol="0">
            <a:spAutoFit/>
          </a:bodyPr>
          <a:lstStyle/>
          <a:p>
            <a:pPr algn="ctr"/>
            <a:r>
              <a:rPr lang="fr-FR" sz="1100" dirty="0" smtClean="0">
                <a:latin typeface="Times New Roman" panose="02020603050405020304" pitchFamily="18" charset="0"/>
                <a:cs typeface="Times New Roman" panose="02020603050405020304" pitchFamily="18" charset="0"/>
              </a:rPr>
              <a:t>La gazette du réseau FAR</a:t>
            </a:r>
            <a:endParaRPr lang="fr-FR" sz="1100" dirty="0">
              <a:latin typeface="Times New Roman" panose="02020603050405020304" pitchFamily="18" charset="0"/>
              <a:cs typeface="Times New Roman" panose="02020603050405020304" pitchFamily="18" charset="0"/>
            </a:endParaRPr>
          </a:p>
        </p:txBody>
      </p:sp>
      <p:sp>
        <p:nvSpPr>
          <p:cNvPr id="13" name="ZoneTexte 12"/>
          <p:cNvSpPr txBox="1"/>
          <p:nvPr/>
        </p:nvSpPr>
        <p:spPr>
          <a:xfrm>
            <a:off x="3635896" y="4817092"/>
            <a:ext cx="2736304" cy="646331"/>
          </a:xfrm>
          <a:prstGeom prst="rect">
            <a:avLst/>
          </a:prstGeom>
          <a:noFill/>
        </p:spPr>
        <p:txBody>
          <a:bodyPr wrap="square" rtlCol="0">
            <a:spAutoFit/>
          </a:bodyPr>
          <a:lstStyle/>
          <a:p>
            <a:pPr algn="ctr"/>
            <a:r>
              <a:rPr lang="fr-FR" sz="1200" dirty="0" smtClean="0">
                <a:latin typeface="Times New Roman" panose="02020603050405020304" pitchFamily="18" charset="0"/>
                <a:cs typeface="Times New Roman" panose="02020603050405020304" pitchFamily="18" charset="0"/>
              </a:rPr>
              <a:t>Page Facebook  </a:t>
            </a:r>
          </a:p>
          <a:p>
            <a:pPr algn="ctr"/>
            <a:r>
              <a:rPr lang="fr-FR" sz="1200" i="1" dirty="0" smtClean="0">
                <a:latin typeface="Times New Roman" panose="02020603050405020304" pitchFamily="18" charset="0"/>
                <a:cs typeface="Times New Roman" panose="02020603050405020304" pitchFamily="18" charset="0"/>
              </a:rPr>
              <a:t>Pour nous trouver : Réseau International Formation Agricole et Rurale</a:t>
            </a:r>
            <a:endParaRPr lang="fr-FR" sz="1200" i="1" dirty="0">
              <a:latin typeface="Times New Roman" panose="02020603050405020304" pitchFamily="18" charset="0"/>
              <a:cs typeface="Times New Roman" panose="02020603050405020304" pitchFamily="18" charset="0"/>
            </a:endParaRPr>
          </a:p>
        </p:txBody>
      </p:sp>
      <p:sp>
        <p:nvSpPr>
          <p:cNvPr id="14" name="Rectangle 13"/>
          <p:cNvSpPr/>
          <p:nvPr/>
        </p:nvSpPr>
        <p:spPr>
          <a:xfrm>
            <a:off x="1948366" y="724165"/>
            <a:ext cx="1183473" cy="256563"/>
          </a:xfrm>
          <a:prstGeom prst="rect">
            <a:avLst/>
          </a:prstGeom>
          <a:solidFill>
            <a:srgbClr val="604878">
              <a:lumMod val="20000"/>
              <a:lumOff val="80000"/>
              <a:alpha val="51000"/>
            </a:srgbClr>
          </a:solidFill>
          <a:ln w="95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latin typeface="Century Gothic" panose="020B0502020202020204"/>
                <a:ea typeface="+mn-ea"/>
                <a:cs typeface="+mn-cs"/>
              </a:rPr>
              <a:t>Axe 4</a:t>
            </a:r>
          </a:p>
        </p:txBody>
      </p:sp>
      <p:sp>
        <p:nvSpPr>
          <p:cNvPr id="2" name="ZoneTexte 1"/>
          <p:cNvSpPr txBox="1"/>
          <p:nvPr/>
        </p:nvSpPr>
        <p:spPr>
          <a:xfrm>
            <a:off x="3131838" y="695643"/>
            <a:ext cx="2819723" cy="338554"/>
          </a:xfrm>
          <a:prstGeom prst="rect">
            <a:avLst/>
          </a:prstGeom>
          <a:noFill/>
        </p:spPr>
        <p:txBody>
          <a:bodyPr wrap="square" rtlCol="0">
            <a:spAutoFit/>
          </a:bodyPr>
          <a:lstStyle/>
          <a:p>
            <a:r>
              <a:rPr lang="fr-FR" sz="1600" b="1" dirty="0" smtClean="0"/>
              <a:t>Communication et plaidoyer</a:t>
            </a:r>
            <a:endParaRPr lang="fr-FR" sz="1600" b="1" dirty="0"/>
          </a:p>
        </p:txBody>
      </p:sp>
    </p:spTree>
    <p:extLst>
      <p:ext uri="{BB962C8B-B14F-4D97-AF65-F5344CB8AC3E}">
        <p14:creationId xmlns:p14="http://schemas.microsoft.com/office/powerpoint/2010/main" val="2156596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1196752"/>
            <a:ext cx="7765707" cy="4248472"/>
          </a:xfrm>
        </p:spPr>
        <p:txBody>
          <a:bodyPr>
            <a:noAutofit/>
          </a:bodyPr>
          <a:lstStyle/>
          <a:p>
            <a:r>
              <a:rPr lang="fr-FR" sz="2400" dirty="0" smtClean="0">
                <a:solidFill>
                  <a:schemeClr val="tx1"/>
                </a:solidFill>
                <a:latin typeface="Calibri" panose="020F0502020204030204" pitchFamily="34" charset="0"/>
              </a:rPr>
              <a:t>Fin projet ADEX FAR 2 : </a:t>
            </a:r>
            <a:r>
              <a:rPr lang="fr-FR" sz="2400" b="1" dirty="0" smtClean="0">
                <a:solidFill>
                  <a:schemeClr val="tx1"/>
                </a:solidFill>
                <a:latin typeface="Calibri" panose="020F0502020204030204" pitchFamily="34" charset="0"/>
              </a:rPr>
              <a:t>juin 2020</a:t>
            </a:r>
            <a:r>
              <a:rPr lang="fr-FR" sz="2400" dirty="0" smtClean="0">
                <a:solidFill>
                  <a:schemeClr val="tx1"/>
                </a:solidFill>
                <a:latin typeface="Calibri" panose="020F0502020204030204" pitchFamily="34" charset="0"/>
              </a:rPr>
              <a:t> </a:t>
            </a:r>
          </a:p>
          <a:p>
            <a:r>
              <a:rPr lang="fr-FR" sz="2400" b="1" dirty="0" smtClean="0">
                <a:solidFill>
                  <a:schemeClr val="tx1"/>
                </a:solidFill>
                <a:latin typeface="Calibri" panose="020F0502020204030204" pitchFamily="34" charset="0"/>
              </a:rPr>
              <a:t>ADEX FAR 3 : une continuité avec ADEX FAR 1 et 2</a:t>
            </a:r>
          </a:p>
          <a:p>
            <a:pPr lvl="2"/>
            <a:r>
              <a:rPr lang="fr-FR" dirty="0" smtClean="0">
                <a:solidFill>
                  <a:schemeClr val="tx1"/>
                </a:solidFill>
                <a:latin typeface="Calibri" panose="020F0502020204030204" pitchFamily="34" charset="0"/>
              </a:rPr>
              <a:t>2019 : étude d’évaluation et de faisabilité  </a:t>
            </a:r>
          </a:p>
          <a:p>
            <a:pPr lvl="2"/>
            <a:r>
              <a:rPr lang="fr-FR" dirty="0" smtClean="0">
                <a:solidFill>
                  <a:schemeClr val="tx1"/>
                </a:solidFill>
                <a:latin typeface="Calibri" panose="020F0502020204030204" pitchFamily="34" charset="0"/>
              </a:rPr>
              <a:t>Sept – décembre 2019 : instruction du projet à l’AFD</a:t>
            </a:r>
          </a:p>
          <a:p>
            <a:pPr lvl="2"/>
            <a:r>
              <a:rPr lang="fr-FR" dirty="0" smtClean="0">
                <a:solidFill>
                  <a:schemeClr val="tx1"/>
                </a:solidFill>
                <a:latin typeface="Calibri" panose="020F0502020204030204" pitchFamily="34" charset="0"/>
              </a:rPr>
              <a:t>Décembre 2019 : validation de l’octroi des fonds (5 M euros/5 ans)</a:t>
            </a:r>
          </a:p>
          <a:p>
            <a:pPr marL="0" indent="-457200">
              <a:buFont typeface="Arial" panose="020B0604020202020204" pitchFamily="34" charset="0"/>
              <a:buChar char="•"/>
            </a:pPr>
            <a:r>
              <a:rPr lang="fr-FR" sz="2400" dirty="0" smtClean="0">
                <a:solidFill>
                  <a:schemeClr val="tx1"/>
                </a:solidFill>
                <a:latin typeface="Calibri" panose="020F0502020204030204" pitchFamily="34" charset="0"/>
              </a:rPr>
              <a:t>Un processus d’instruction qui a mobilisé différentes ressources humaines : </a:t>
            </a:r>
            <a:endParaRPr lang="fr-FR" sz="2400" dirty="0">
              <a:solidFill>
                <a:schemeClr val="tx1"/>
              </a:solidFill>
              <a:latin typeface="Calibri" panose="020F0502020204030204" pitchFamily="34" charset="0"/>
            </a:endParaRPr>
          </a:p>
          <a:p>
            <a:pPr marL="1051560" lvl="4" indent="-457200">
              <a:buFont typeface="Arial" panose="020B0604020202020204" pitchFamily="34" charset="0"/>
              <a:buChar char="•"/>
            </a:pPr>
            <a:r>
              <a:rPr lang="fr-FR" sz="2000" dirty="0" smtClean="0">
                <a:solidFill>
                  <a:schemeClr val="tx1"/>
                </a:solidFill>
                <a:latin typeface="Calibri" panose="020F0502020204030204" pitchFamily="34" charset="0"/>
              </a:rPr>
              <a:t>Une expertise externe d’un cabinet d’étude (IRAM)</a:t>
            </a:r>
          </a:p>
          <a:p>
            <a:pPr marL="1051560" lvl="4" indent="-457200">
              <a:buFont typeface="Arial" panose="020B0604020202020204" pitchFamily="34" charset="0"/>
              <a:buChar char="•"/>
            </a:pPr>
            <a:r>
              <a:rPr lang="fr-FR" sz="2000" dirty="0" smtClean="0">
                <a:solidFill>
                  <a:schemeClr val="tx1"/>
                </a:solidFill>
                <a:latin typeface="Calibri" panose="020F0502020204030204" pitchFamily="34" charset="0"/>
              </a:rPr>
              <a:t>Différentes réunion de travail Bureau-SE </a:t>
            </a:r>
            <a:r>
              <a:rPr lang="fr-FR" dirty="0" smtClean="0">
                <a:solidFill>
                  <a:schemeClr val="tx1"/>
                </a:solidFill>
                <a:latin typeface="Calibri" panose="020F0502020204030204" pitchFamily="34" charset="0"/>
              </a:rPr>
              <a:t>(</a:t>
            </a:r>
            <a:r>
              <a:rPr lang="fr-FR" dirty="0">
                <a:solidFill>
                  <a:schemeClr val="tx1"/>
                </a:solidFill>
                <a:latin typeface="Calibri" panose="020F0502020204030204" pitchFamily="34" charset="0"/>
              </a:rPr>
              <a:t>Montpellier, Paris, </a:t>
            </a:r>
            <a:r>
              <a:rPr lang="fr-FR" dirty="0" smtClean="0">
                <a:solidFill>
                  <a:schemeClr val="tx1"/>
                </a:solidFill>
                <a:latin typeface="Calibri" panose="020F0502020204030204" pitchFamily="34" charset="0"/>
              </a:rPr>
              <a:t>Yaoundé)</a:t>
            </a:r>
            <a:endParaRPr lang="fr-FR" sz="2000" dirty="0">
              <a:solidFill>
                <a:schemeClr val="tx1"/>
              </a:solidFill>
              <a:latin typeface="Calibri" panose="020F0502020204030204" pitchFamily="34" charset="0"/>
            </a:endParaRPr>
          </a:p>
          <a:p>
            <a:pPr marL="1051560" lvl="4" indent="-457200">
              <a:buFont typeface="Arial" panose="020B0604020202020204" pitchFamily="34" charset="0"/>
              <a:buChar char="•"/>
            </a:pPr>
            <a:endParaRPr lang="fr-FR" sz="2200" dirty="0" smtClean="0">
              <a:solidFill>
                <a:schemeClr val="tx1"/>
              </a:solidFill>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18</a:t>
            </a:fld>
            <a:endParaRPr lang="fr-FR">
              <a:solidFill>
                <a:srgbClr val="A6B727"/>
              </a:solidFill>
            </a:endParaRPr>
          </a:p>
        </p:txBody>
      </p:sp>
      <p:sp>
        <p:nvSpPr>
          <p:cNvPr id="5" name="ZoneTexte 4"/>
          <p:cNvSpPr txBox="1"/>
          <p:nvPr/>
        </p:nvSpPr>
        <p:spPr>
          <a:xfrm>
            <a:off x="1043608" y="289651"/>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III/ Enjeux  et perspectives</a:t>
            </a:r>
            <a:endParaRPr lang="fr-FR" sz="2400" b="1" dirty="0">
              <a:solidFill>
                <a:srgbClr val="002060"/>
              </a:solidFill>
            </a:endParaRPr>
          </a:p>
        </p:txBody>
      </p:sp>
      <p:pic>
        <p:nvPicPr>
          <p:cNvPr id="6" name="Image 5"/>
          <p:cNvPicPr>
            <a:picLocks noChangeAspect="1"/>
          </p:cNvPicPr>
          <p:nvPr/>
        </p:nvPicPr>
        <p:blipFill>
          <a:blip r:embed="rId3"/>
          <a:stretch>
            <a:fillRect/>
          </a:stretch>
        </p:blipFill>
        <p:spPr>
          <a:xfrm>
            <a:off x="179512" y="246665"/>
            <a:ext cx="776272" cy="493332"/>
          </a:xfrm>
          <a:prstGeom prst="rect">
            <a:avLst/>
          </a:prstGeom>
        </p:spPr>
      </p:pic>
      <p:pic>
        <p:nvPicPr>
          <p:cNvPr id="2050" name="Picture 2" descr="C:\Users\rengardf\Pictures\Photos FAR\2019\Atelier ADEX 3 - Yaoundé, juin 201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581128"/>
            <a:ext cx="3508922" cy="19707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23528" y="5813250"/>
            <a:ext cx="3426615" cy="523220"/>
          </a:xfrm>
          <a:prstGeom prst="rect">
            <a:avLst/>
          </a:prstGeom>
          <a:noFill/>
        </p:spPr>
        <p:txBody>
          <a:bodyPr wrap="square" rtlCol="0">
            <a:spAutoFit/>
          </a:bodyPr>
          <a:lstStyle/>
          <a:p>
            <a:pPr algn="ctr"/>
            <a:r>
              <a:rPr lang="fr-FR" sz="1400" dirty="0" smtClean="0">
                <a:solidFill>
                  <a:schemeClr val="accent3">
                    <a:lumMod val="75000"/>
                  </a:schemeClr>
                </a:solidFill>
                <a:latin typeface="Calibri" panose="020F0502020204030204" pitchFamily="34" charset="0"/>
              </a:rPr>
              <a:t>Juin 2019</a:t>
            </a:r>
            <a:r>
              <a:rPr lang="fr-FR" sz="1400" dirty="0" smtClean="0">
                <a:latin typeface="Calibri" panose="020F0502020204030204" pitchFamily="34" charset="0"/>
              </a:rPr>
              <a:t>: atelier de partage des grandes lignes du projet ADEX FAR 3</a:t>
            </a:r>
            <a:endParaRPr lang="fr-FR" sz="1400" dirty="0">
              <a:latin typeface="Calibri" panose="020F0502020204030204" pitchFamily="34" charset="0"/>
            </a:endParaRPr>
          </a:p>
        </p:txBody>
      </p:sp>
    </p:spTree>
    <p:extLst>
      <p:ext uri="{BB962C8B-B14F-4D97-AF65-F5344CB8AC3E}">
        <p14:creationId xmlns:p14="http://schemas.microsoft.com/office/powerpoint/2010/main" val="227340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7406640" cy="1356360"/>
          </a:xfrm>
        </p:spPr>
        <p:txBody>
          <a:bodyPr>
            <a:normAutofit/>
          </a:bodyPr>
          <a:lstStyle/>
          <a:p>
            <a:pPr marL="457200" indent="-457200">
              <a:buFont typeface="Arial" panose="020B0604020202020204" pitchFamily="34" charset="0"/>
              <a:buChar char="•"/>
            </a:pPr>
            <a:r>
              <a:rPr lang="fr-FR" sz="3200" dirty="0" smtClean="0">
                <a:solidFill>
                  <a:schemeClr val="tx1"/>
                </a:solidFill>
              </a:rPr>
              <a:t>Perspectives pour 2020 : </a:t>
            </a:r>
            <a:br>
              <a:rPr lang="fr-FR" sz="3200" dirty="0" smtClean="0">
                <a:solidFill>
                  <a:schemeClr val="tx1"/>
                </a:solidFill>
              </a:rPr>
            </a:br>
            <a:r>
              <a:rPr lang="fr-FR" sz="3200" dirty="0">
                <a:solidFill>
                  <a:schemeClr val="tx1"/>
                </a:solidFill>
              </a:rPr>
              <a:t>	</a:t>
            </a:r>
          </a:p>
        </p:txBody>
      </p:sp>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19</a:t>
            </a:fld>
            <a:endParaRPr lang="fr-FR">
              <a:solidFill>
                <a:srgbClr val="A6B727"/>
              </a:solidFill>
            </a:endParaRPr>
          </a:p>
        </p:txBody>
      </p:sp>
      <p:sp>
        <p:nvSpPr>
          <p:cNvPr id="5" name="Espace réservé du contenu 2"/>
          <p:cNvSpPr>
            <a:spLocks noGrp="1"/>
          </p:cNvSpPr>
          <p:nvPr>
            <p:ph idx="1"/>
          </p:nvPr>
        </p:nvSpPr>
        <p:spPr>
          <a:xfrm>
            <a:off x="539552" y="1340768"/>
            <a:ext cx="8352928" cy="5112568"/>
          </a:xfrm>
        </p:spPr>
        <p:txBody>
          <a:bodyPr>
            <a:normAutofit/>
          </a:bodyPr>
          <a:lstStyle/>
          <a:p>
            <a:pPr marL="1051560" lvl="4" indent="-457200">
              <a:buFont typeface="Arial" panose="020B0604020202020204" pitchFamily="34" charset="0"/>
              <a:buChar char="•"/>
            </a:pPr>
            <a:r>
              <a:rPr lang="fr-FR" sz="2200" b="1" dirty="0" smtClean="0">
                <a:solidFill>
                  <a:schemeClr val="tx1"/>
                </a:solidFill>
                <a:latin typeface="Calibri" panose="020F0502020204030204" pitchFamily="34" charset="0"/>
              </a:rPr>
              <a:t>Transfert de la maitrise d’ouvrage à l’Association réseau FAR </a:t>
            </a:r>
            <a:r>
              <a:rPr lang="fr-FR" sz="2200" dirty="0" smtClean="0">
                <a:solidFill>
                  <a:schemeClr val="tx1"/>
                </a:solidFill>
                <a:latin typeface="Calibri" panose="020F0502020204030204" pitchFamily="34" charset="0"/>
              </a:rPr>
              <a:t>et retrait de Montpellier SupAgro        nouvelle organisation, nouvelle gestion        </a:t>
            </a:r>
            <a:r>
              <a:rPr lang="fr-FR" sz="2200" b="1" dirty="0" smtClean="0">
                <a:solidFill>
                  <a:schemeClr val="tx1"/>
                </a:solidFill>
                <a:latin typeface="Calibri" panose="020F0502020204030204" pitchFamily="34" charset="0"/>
              </a:rPr>
              <a:t>renforcement de la gouvernance associative du RIFAR</a:t>
            </a:r>
            <a:r>
              <a:rPr lang="fr-FR" sz="2200" dirty="0" smtClean="0">
                <a:solidFill>
                  <a:schemeClr val="tx1"/>
                </a:solidFill>
                <a:latin typeface="Calibri" panose="020F0502020204030204" pitchFamily="34" charset="0"/>
              </a:rPr>
              <a:t> (statuts, charte, RI, etc.)</a:t>
            </a:r>
          </a:p>
          <a:p>
            <a:pPr marL="1051560" lvl="4" indent="-457200">
              <a:buFont typeface="Arial" panose="020B0604020202020204" pitchFamily="34" charset="0"/>
              <a:buChar char="•"/>
            </a:pPr>
            <a:endParaRPr lang="fr-FR" sz="2200" dirty="0" smtClean="0">
              <a:solidFill>
                <a:schemeClr val="tx1"/>
              </a:solidFill>
              <a:latin typeface="Calibri" panose="020F0502020204030204" pitchFamily="34" charset="0"/>
            </a:endParaRPr>
          </a:p>
          <a:p>
            <a:pPr marL="1051560" lvl="4" indent="-457200">
              <a:buFont typeface="Arial" panose="020B0604020202020204" pitchFamily="34" charset="0"/>
              <a:buChar char="•"/>
            </a:pPr>
            <a:r>
              <a:rPr lang="fr-FR" sz="2200" b="1" dirty="0" smtClean="0">
                <a:solidFill>
                  <a:schemeClr val="tx1"/>
                </a:solidFill>
                <a:latin typeface="Calibri" panose="020F0502020204030204" pitchFamily="34" charset="0"/>
              </a:rPr>
              <a:t>Poursuite de chantiers structurants : </a:t>
            </a:r>
          </a:p>
          <a:p>
            <a:pPr marL="1671400" lvl="6" indent="-457200">
              <a:buFont typeface="Arial" panose="020B0604020202020204" pitchFamily="34" charset="0"/>
              <a:buChar char="•"/>
            </a:pPr>
            <a:r>
              <a:rPr lang="fr-FR" sz="2200" b="1" dirty="0" smtClean="0">
                <a:solidFill>
                  <a:schemeClr val="tx1"/>
                </a:solidFill>
                <a:latin typeface="Calibri" panose="020F0502020204030204" pitchFamily="34" charset="0"/>
              </a:rPr>
              <a:t>MIFAR</a:t>
            </a:r>
            <a:r>
              <a:rPr lang="fr-FR" sz="2200" dirty="0" smtClean="0">
                <a:solidFill>
                  <a:schemeClr val="tx1"/>
                </a:solidFill>
                <a:latin typeface="Calibri" panose="020F0502020204030204" pitchFamily="34" charset="0"/>
              </a:rPr>
              <a:t> : recrutement d’un ETP </a:t>
            </a:r>
            <a:r>
              <a:rPr lang="fr-FR" sz="2200" dirty="0">
                <a:solidFill>
                  <a:schemeClr val="tx1"/>
                </a:solidFill>
                <a:latin typeface="Calibri" panose="020F0502020204030204" pitchFamily="34" charset="0"/>
              </a:rPr>
              <a:t> </a:t>
            </a:r>
            <a:r>
              <a:rPr lang="fr-FR" sz="2200" dirty="0" smtClean="0">
                <a:solidFill>
                  <a:schemeClr val="tx1"/>
                </a:solidFill>
                <a:latin typeface="Calibri" panose="020F0502020204030204" pitchFamily="34" charset="0"/>
              </a:rPr>
              <a:t>et avancé du travail avec UCAD et ENA de Meknès</a:t>
            </a:r>
          </a:p>
          <a:p>
            <a:pPr marL="1671400" lvl="6" indent="-457200">
              <a:buFont typeface="Arial" panose="020B0604020202020204" pitchFamily="34" charset="0"/>
              <a:buChar char="•"/>
            </a:pPr>
            <a:r>
              <a:rPr lang="fr-FR" sz="2200" b="1" dirty="0" smtClean="0">
                <a:solidFill>
                  <a:schemeClr val="tx1"/>
                </a:solidFill>
                <a:latin typeface="Calibri" panose="020F0502020204030204" pitchFamily="34" charset="0"/>
              </a:rPr>
              <a:t>Accompagnement des processus institutionnels</a:t>
            </a:r>
            <a:r>
              <a:rPr lang="fr-FR" sz="2200" b="1" dirty="0">
                <a:solidFill>
                  <a:schemeClr val="tx1"/>
                </a:solidFill>
                <a:latin typeface="Calibri" panose="020F0502020204030204" pitchFamily="34" charset="0"/>
              </a:rPr>
              <a:t> </a:t>
            </a:r>
            <a:r>
              <a:rPr lang="fr-FR" sz="2200" dirty="0" smtClean="0">
                <a:solidFill>
                  <a:schemeClr val="tx1"/>
                </a:solidFill>
                <a:latin typeface="Calibri" panose="020F0502020204030204" pitchFamily="34" charset="0"/>
              </a:rPr>
              <a:t>avec mobilisation de l’expertise du réseau à la demande des membres</a:t>
            </a:r>
          </a:p>
          <a:p>
            <a:pPr marL="1671400" lvl="6" indent="-457200">
              <a:buFont typeface="Arial" panose="020B0604020202020204" pitchFamily="34" charset="0"/>
              <a:buChar char="•"/>
            </a:pPr>
            <a:r>
              <a:rPr lang="fr-FR" sz="2200" b="1" dirty="0" smtClean="0">
                <a:solidFill>
                  <a:schemeClr val="tx1"/>
                </a:solidFill>
                <a:latin typeface="Calibri" panose="020F0502020204030204" pitchFamily="34" charset="0"/>
              </a:rPr>
              <a:t>Capitalisation et production de connaissances </a:t>
            </a:r>
            <a:r>
              <a:rPr lang="fr-FR" sz="2200" dirty="0" smtClean="0">
                <a:solidFill>
                  <a:schemeClr val="tx1"/>
                </a:solidFill>
                <a:latin typeface="Calibri" panose="020F0502020204030204" pitchFamily="34" charset="0"/>
              </a:rPr>
              <a:t>(séminaire fin d’année 2020)</a:t>
            </a:r>
            <a:r>
              <a:rPr lang="fr-FR" sz="2200" dirty="0">
                <a:solidFill>
                  <a:schemeClr val="tx1"/>
                </a:solidFill>
                <a:latin typeface="Calibri" panose="020F0502020204030204" pitchFamily="34" charset="0"/>
              </a:rPr>
              <a:t> </a:t>
            </a:r>
            <a:r>
              <a:rPr lang="fr-FR" sz="2200" dirty="0" smtClean="0">
                <a:solidFill>
                  <a:schemeClr val="tx1"/>
                </a:solidFill>
                <a:latin typeface="Calibri" panose="020F0502020204030204" pitchFamily="34" charset="0"/>
              </a:rPr>
              <a:t>etc.</a:t>
            </a:r>
          </a:p>
          <a:p>
            <a:pPr marL="1214200" lvl="6" indent="0">
              <a:buNone/>
            </a:pPr>
            <a:r>
              <a:rPr lang="fr-FR" sz="2200" dirty="0" smtClean="0">
                <a:solidFill>
                  <a:schemeClr val="tx1"/>
                </a:solidFill>
                <a:latin typeface="Calibri" panose="020F0502020204030204" pitchFamily="34" charset="0"/>
              </a:rPr>
              <a:t>Elargissement des RH du Secrétariat exécutif du réseau </a:t>
            </a:r>
            <a:r>
              <a:rPr lang="fr-FR" sz="2200" smtClean="0">
                <a:solidFill>
                  <a:schemeClr val="tx1"/>
                </a:solidFill>
                <a:latin typeface="Calibri" panose="020F0502020204030204" pitchFamily="34" charset="0"/>
              </a:rPr>
              <a:t>FAR (+ </a:t>
            </a:r>
            <a:r>
              <a:rPr lang="fr-FR" sz="2200" dirty="0" smtClean="0">
                <a:solidFill>
                  <a:schemeClr val="tx1"/>
                </a:solidFill>
                <a:latin typeface="Calibri" panose="020F0502020204030204" pitchFamily="34" charset="0"/>
              </a:rPr>
              <a:t>3 ETP)</a:t>
            </a:r>
          </a:p>
        </p:txBody>
      </p:sp>
      <p:sp>
        <p:nvSpPr>
          <p:cNvPr id="6" name="Flèche droite 5"/>
          <p:cNvSpPr/>
          <p:nvPr/>
        </p:nvSpPr>
        <p:spPr>
          <a:xfrm>
            <a:off x="5544108" y="174720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7" name="Flèche droite 6"/>
          <p:cNvSpPr/>
          <p:nvPr/>
        </p:nvSpPr>
        <p:spPr>
          <a:xfrm>
            <a:off x="3635896" y="206084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8" name="Flèche droite 7"/>
          <p:cNvSpPr/>
          <p:nvPr/>
        </p:nvSpPr>
        <p:spPr>
          <a:xfrm>
            <a:off x="827584" y="5661248"/>
            <a:ext cx="72008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Tree>
    <p:extLst>
      <p:ext uri="{BB962C8B-B14F-4D97-AF65-F5344CB8AC3E}">
        <p14:creationId xmlns:p14="http://schemas.microsoft.com/office/powerpoint/2010/main" val="221863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2</a:t>
            </a:fld>
            <a:endParaRPr lang="fr-FR" dirty="0">
              <a:solidFill>
                <a:srgbClr val="A6B727"/>
              </a:solidFill>
            </a:endParaRPr>
          </a:p>
        </p:txBody>
      </p:sp>
      <p:sp>
        <p:nvSpPr>
          <p:cNvPr id="4" name="ZoneTexte 3"/>
          <p:cNvSpPr txBox="1"/>
          <p:nvPr/>
        </p:nvSpPr>
        <p:spPr>
          <a:xfrm>
            <a:off x="3077834" y="395999"/>
            <a:ext cx="3060340" cy="461665"/>
          </a:xfrm>
          <a:prstGeom prst="rect">
            <a:avLst/>
          </a:prstGeom>
          <a:solidFill>
            <a:schemeClr val="accent1">
              <a:lumMod val="20000"/>
              <a:lumOff val="80000"/>
            </a:schemeClr>
          </a:solidFill>
        </p:spPr>
        <p:txBody>
          <a:bodyPr wrap="square" rtlCol="0">
            <a:spAutoFit/>
          </a:bodyPr>
          <a:lstStyle/>
          <a:p>
            <a:pPr algn="ctr"/>
            <a:r>
              <a:rPr lang="fr-FR" sz="2400" b="1" dirty="0" smtClean="0">
                <a:solidFill>
                  <a:srgbClr val="002060"/>
                </a:solidFill>
              </a:rPr>
              <a:t>SOMMAIRE</a:t>
            </a:r>
            <a:endParaRPr lang="fr-FR" sz="2400" b="1" dirty="0">
              <a:solidFill>
                <a:srgbClr val="002060"/>
              </a:solidFill>
            </a:endParaRPr>
          </a:p>
        </p:txBody>
      </p:sp>
      <p:sp>
        <p:nvSpPr>
          <p:cNvPr id="5" name="Rectangle 4"/>
          <p:cNvSpPr/>
          <p:nvPr/>
        </p:nvSpPr>
        <p:spPr>
          <a:xfrm>
            <a:off x="1547664" y="2060848"/>
            <a:ext cx="6871171" cy="2846933"/>
          </a:xfrm>
          <a:prstGeom prst="rect">
            <a:avLst/>
          </a:prstGeom>
        </p:spPr>
        <p:txBody>
          <a:bodyPr wrap="square">
            <a:spAutoFit/>
          </a:bodyPr>
          <a:lstStyle/>
          <a:p>
            <a:pPr marL="617220" indent="-571500" algn="just">
              <a:lnSpc>
                <a:spcPct val="90000"/>
              </a:lnSpc>
              <a:spcBef>
                <a:spcPts val="1400"/>
              </a:spcBef>
              <a:buClr>
                <a:srgbClr val="A6B727"/>
              </a:buClr>
              <a:buSzPct val="80000"/>
              <a:buAutoNum type="romanUcParenR"/>
            </a:pPr>
            <a:r>
              <a:rPr lang="fr-FR" sz="3200" b="1" dirty="0" smtClean="0">
                <a:solidFill>
                  <a:srgbClr val="000000"/>
                </a:solidFill>
                <a:latin typeface="Calibri" panose="020F0502020204030204" pitchFamily="34" charset="0"/>
                <a:cs typeface="Times New Roman" panose="02020603050405020304" pitchFamily="18" charset="0"/>
              </a:rPr>
              <a:t>Historique du réseau FAR</a:t>
            </a:r>
          </a:p>
          <a:p>
            <a:pPr marL="617220" indent="-571500" algn="just">
              <a:lnSpc>
                <a:spcPct val="90000"/>
              </a:lnSpc>
              <a:spcBef>
                <a:spcPts val="1400"/>
              </a:spcBef>
              <a:buClr>
                <a:srgbClr val="A6B727"/>
              </a:buClr>
              <a:buSzPct val="80000"/>
              <a:buAutoNum type="romanUcParenR"/>
            </a:pPr>
            <a:r>
              <a:rPr lang="fr-FR" sz="3200" b="1" dirty="0" smtClean="0">
                <a:solidFill>
                  <a:srgbClr val="000000"/>
                </a:solidFill>
                <a:latin typeface="Calibri" panose="020F0502020204030204" pitchFamily="34" charset="0"/>
                <a:cs typeface="Times New Roman" panose="02020603050405020304" pitchFamily="18" charset="0"/>
              </a:rPr>
              <a:t>Acquis en 14 ans d’existence</a:t>
            </a:r>
          </a:p>
          <a:p>
            <a:pPr marL="617220" indent="-571500" algn="just">
              <a:lnSpc>
                <a:spcPct val="90000"/>
              </a:lnSpc>
              <a:spcBef>
                <a:spcPts val="1400"/>
              </a:spcBef>
              <a:buClr>
                <a:srgbClr val="A6B727"/>
              </a:buClr>
              <a:buSzPct val="80000"/>
              <a:buAutoNum type="romanUcParenR"/>
            </a:pPr>
            <a:r>
              <a:rPr lang="fr-FR" sz="3200" b="1" dirty="0">
                <a:solidFill>
                  <a:srgbClr val="000000"/>
                </a:solidFill>
                <a:latin typeface="Calibri" panose="020F0502020204030204" pitchFamily="34" charset="0"/>
                <a:cs typeface="Times New Roman" panose="02020603050405020304" pitchFamily="18" charset="0"/>
              </a:rPr>
              <a:t>E</a:t>
            </a:r>
            <a:r>
              <a:rPr lang="fr-FR" sz="3200" b="1" dirty="0" smtClean="0">
                <a:solidFill>
                  <a:srgbClr val="000000"/>
                </a:solidFill>
                <a:latin typeface="Calibri" panose="020F0502020204030204" pitchFamily="34" charset="0"/>
                <a:cs typeface="Times New Roman" panose="02020603050405020304" pitchFamily="18" charset="0"/>
              </a:rPr>
              <a:t>njeux et perspectives pour le réseau</a:t>
            </a:r>
          </a:p>
          <a:p>
            <a:pPr marL="617220" indent="-571500" algn="just">
              <a:lnSpc>
                <a:spcPct val="90000"/>
              </a:lnSpc>
              <a:spcBef>
                <a:spcPts val="1400"/>
              </a:spcBef>
              <a:buClr>
                <a:srgbClr val="A6B727"/>
              </a:buClr>
              <a:buSzPct val="80000"/>
              <a:buAutoNum type="romanUcParenR"/>
            </a:pPr>
            <a:endParaRPr lang="fr-FR" sz="3200" b="1" dirty="0">
              <a:solidFill>
                <a:srgbClr val="000000"/>
              </a:solidFill>
              <a:latin typeface="Calibri" panose="020F0502020204030204" pitchFamily="34" charset="0"/>
              <a:cs typeface="Times New Roman" panose="02020603050405020304" pitchFamily="18" charset="0"/>
            </a:endParaRPr>
          </a:p>
        </p:txBody>
      </p:sp>
      <p:pic>
        <p:nvPicPr>
          <p:cNvPr id="6" name="Image 5"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Tree>
    <p:extLst>
      <p:ext uri="{BB962C8B-B14F-4D97-AF65-F5344CB8AC3E}">
        <p14:creationId xmlns:p14="http://schemas.microsoft.com/office/powerpoint/2010/main" val="4470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3</a:t>
            </a:fld>
            <a:endParaRPr lang="fr-FR" dirty="0">
              <a:solidFill>
                <a:srgbClr val="A6B727"/>
              </a:solidFill>
            </a:endParaRPr>
          </a:p>
        </p:txBody>
      </p:sp>
      <p:pic>
        <p:nvPicPr>
          <p:cNvPr id="4" name="Image 3"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5" name="Rectangle 4"/>
          <p:cNvSpPr/>
          <p:nvPr/>
        </p:nvSpPr>
        <p:spPr>
          <a:xfrm>
            <a:off x="4716016" y="882118"/>
            <a:ext cx="2997231" cy="400110"/>
          </a:xfrm>
          <a:prstGeom prst="rect">
            <a:avLst/>
          </a:prstGeom>
        </p:spPr>
        <p:txBody>
          <a:bodyPr wrap="none">
            <a:spAutoFit/>
          </a:bodyPr>
          <a:lstStyle/>
          <a:p>
            <a:r>
              <a:rPr lang="fr-FR" sz="2000" b="1" dirty="0" smtClean="0">
                <a:solidFill>
                  <a:schemeClr val="accent4">
                    <a:lumMod val="50000"/>
                  </a:schemeClr>
                </a:solidFill>
                <a:latin typeface="Calibri" panose="020F0502020204030204" pitchFamily="34" charset="0"/>
                <a:cs typeface="Times New Roman" panose="02020603050405020304" pitchFamily="18" charset="0"/>
              </a:rPr>
              <a:t>Historique et données clés</a:t>
            </a:r>
            <a:endParaRPr lang="fr-FR" sz="2000" dirty="0"/>
          </a:p>
        </p:txBody>
      </p:sp>
      <p:sp>
        <p:nvSpPr>
          <p:cNvPr id="6" name="Rectangle 5"/>
          <p:cNvSpPr/>
          <p:nvPr/>
        </p:nvSpPr>
        <p:spPr>
          <a:xfrm>
            <a:off x="467544" y="1628800"/>
            <a:ext cx="8156777" cy="4121128"/>
          </a:xfrm>
          <a:prstGeom prst="rect">
            <a:avLst/>
          </a:prstGeom>
        </p:spPr>
        <p:txBody>
          <a:bodyPr wrap="square">
            <a:spAutoFit/>
          </a:bodyPr>
          <a:lstStyle/>
          <a:p>
            <a:pPr marL="228600" indent="-182880" algn="just">
              <a:lnSpc>
                <a:spcPct val="90000"/>
              </a:lnSpc>
              <a:spcBef>
                <a:spcPts val="1400"/>
              </a:spcBef>
              <a:buClr>
                <a:srgbClr val="A6B727"/>
              </a:buClr>
              <a:buSzPct val="80000"/>
              <a:buFont typeface="Corbel" pitchFamily="34" charset="0"/>
              <a:buChar char="•"/>
            </a:pPr>
            <a:r>
              <a:rPr lang="fr-FR" sz="2800" b="1" dirty="0" smtClean="0">
                <a:solidFill>
                  <a:srgbClr val="000000"/>
                </a:solidFill>
                <a:latin typeface="Calibri" panose="020F0502020204030204" pitchFamily="34" charset="0"/>
                <a:cs typeface="Times New Roman" panose="02020603050405020304" pitchFamily="18" charset="0"/>
              </a:rPr>
              <a:t>14 ans d’existence </a:t>
            </a:r>
            <a:r>
              <a:rPr lang="fr-FR" sz="2800" dirty="0" smtClean="0">
                <a:solidFill>
                  <a:srgbClr val="000000"/>
                </a:solidFill>
                <a:latin typeface="Calibri" panose="020F0502020204030204" pitchFamily="34" charset="0"/>
                <a:cs typeface="Times New Roman" panose="02020603050405020304" pitchFamily="18" charset="0"/>
              </a:rPr>
              <a:t>: né à Ouagadougou en 2005 – structuré en Association en 2012</a:t>
            </a:r>
          </a:p>
          <a:p>
            <a:pPr marL="228600" indent="-182880" algn="just">
              <a:lnSpc>
                <a:spcPct val="90000"/>
              </a:lnSpc>
              <a:spcBef>
                <a:spcPts val="1400"/>
              </a:spcBef>
              <a:buClr>
                <a:srgbClr val="A6B727"/>
              </a:buClr>
              <a:buSzPct val="80000"/>
              <a:buFont typeface="Corbel" pitchFamily="34" charset="0"/>
              <a:buChar char="•"/>
            </a:pPr>
            <a:r>
              <a:rPr lang="fr-FR" sz="2800" b="1" dirty="0" smtClean="0">
                <a:solidFill>
                  <a:srgbClr val="000000"/>
                </a:solidFill>
                <a:latin typeface="Calibri" panose="020F0502020204030204" pitchFamily="34" charset="0"/>
                <a:cs typeface="Times New Roman" panose="02020603050405020304" pitchFamily="18" charset="0"/>
              </a:rPr>
              <a:t>Approche Sud-Sud </a:t>
            </a:r>
            <a:r>
              <a:rPr lang="fr-FR" sz="2800" dirty="0" smtClean="0">
                <a:solidFill>
                  <a:srgbClr val="000000"/>
                </a:solidFill>
                <a:latin typeface="Calibri" panose="020F0502020204030204" pitchFamily="34" charset="0"/>
                <a:cs typeface="Times New Roman" panose="02020603050405020304" pitchFamily="18" charset="0"/>
              </a:rPr>
              <a:t>: créé à l’initiative d’un groupe de professionnels de la formation agricole et rurale (FAR) au Sud</a:t>
            </a:r>
          </a:p>
          <a:p>
            <a:pPr marL="228600" indent="-182880" algn="just">
              <a:lnSpc>
                <a:spcPct val="90000"/>
              </a:lnSpc>
              <a:spcBef>
                <a:spcPts val="1400"/>
              </a:spcBef>
              <a:buClr>
                <a:srgbClr val="A6B727"/>
              </a:buClr>
              <a:buSzPct val="80000"/>
              <a:buFont typeface="Corbel" pitchFamily="34" charset="0"/>
              <a:buChar char="•"/>
            </a:pPr>
            <a:r>
              <a:rPr lang="fr-FR" sz="2800" b="1" dirty="0" smtClean="0">
                <a:solidFill>
                  <a:srgbClr val="000000"/>
                </a:solidFill>
                <a:latin typeface="Calibri" panose="020F0502020204030204" pitchFamily="34" charset="0"/>
                <a:cs typeface="Times New Roman" panose="02020603050405020304" pitchFamily="18" charset="0"/>
              </a:rPr>
              <a:t>Regroupe aujourd’hui 17 pays membres </a:t>
            </a:r>
          </a:p>
          <a:p>
            <a:pPr marL="228600" indent="-182880" algn="just">
              <a:lnSpc>
                <a:spcPct val="90000"/>
              </a:lnSpc>
              <a:spcBef>
                <a:spcPts val="1400"/>
              </a:spcBef>
              <a:buClr>
                <a:srgbClr val="A6B727"/>
              </a:buClr>
              <a:buSzPct val="80000"/>
              <a:buFont typeface="Corbel" pitchFamily="34" charset="0"/>
              <a:buChar char="•"/>
            </a:pPr>
            <a:r>
              <a:rPr lang="fr-FR" sz="2800" b="1" dirty="0" smtClean="0">
                <a:solidFill>
                  <a:srgbClr val="000000"/>
                </a:solidFill>
                <a:latin typeface="Calibri" panose="020F0502020204030204" pitchFamily="34" charset="0"/>
                <a:cs typeface="Times New Roman" panose="02020603050405020304" pitchFamily="18" charset="0"/>
              </a:rPr>
              <a:t>+ de 1 800 </a:t>
            </a:r>
            <a:r>
              <a:rPr lang="fr-FR" sz="2800" dirty="0" smtClean="0">
                <a:solidFill>
                  <a:srgbClr val="000000"/>
                </a:solidFill>
                <a:latin typeface="Calibri" panose="020F0502020204030204" pitchFamily="34" charset="0"/>
                <a:cs typeface="Times New Roman" panose="02020603050405020304" pitchFamily="18" charset="0"/>
              </a:rPr>
              <a:t>acteurs au Nord et au Sud impliqués -   Partenariats avec diverses structures: FERT, </a:t>
            </a:r>
            <a:r>
              <a:rPr lang="fr-FR" sz="2800" dirty="0" err="1" smtClean="0">
                <a:solidFill>
                  <a:srgbClr val="000000"/>
                </a:solidFill>
                <a:latin typeface="Calibri" panose="020F0502020204030204" pitchFamily="34" charset="0"/>
                <a:cs typeface="Times New Roman" panose="02020603050405020304" pitchFamily="18" charset="0"/>
              </a:rPr>
              <a:t>Pefop</a:t>
            </a:r>
            <a:r>
              <a:rPr lang="fr-FR" sz="2800" dirty="0" smtClean="0">
                <a:solidFill>
                  <a:srgbClr val="000000"/>
                </a:solidFill>
                <a:latin typeface="Calibri" panose="020F0502020204030204" pitchFamily="34" charset="0"/>
                <a:cs typeface="Times New Roman" panose="02020603050405020304" pitchFamily="18" charset="0"/>
              </a:rPr>
              <a:t>, IIPE Pôle Dakar etc. </a:t>
            </a:r>
          </a:p>
        </p:txBody>
      </p:sp>
      <p:sp>
        <p:nvSpPr>
          <p:cNvPr id="7" name="ZoneTexte 6"/>
          <p:cNvSpPr txBox="1"/>
          <p:nvPr/>
        </p:nvSpPr>
        <p:spPr>
          <a:xfrm>
            <a:off x="1559258" y="358898"/>
            <a:ext cx="7416824" cy="523220"/>
          </a:xfrm>
          <a:prstGeom prst="rect">
            <a:avLst/>
          </a:prstGeom>
          <a:solidFill>
            <a:schemeClr val="accent1">
              <a:lumMod val="20000"/>
              <a:lumOff val="80000"/>
            </a:schemeClr>
          </a:solidFill>
        </p:spPr>
        <p:txBody>
          <a:bodyPr wrap="square" rtlCol="0">
            <a:spAutoFit/>
          </a:bodyPr>
          <a:lstStyle/>
          <a:p>
            <a:r>
              <a:rPr lang="fr-FR" sz="2800" b="1" dirty="0" smtClean="0">
                <a:solidFill>
                  <a:srgbClr val="002060"/>
                </a:solidFill>
              </a:rPr>
              <a:t>I/ Historique</a:t>
            </a:r>
            <a:r>
              <a:rPr lang="fr-FR" sz="2800" b="1" dirty="0">
                <a:solidFill>
                  <a:srgbClr val="002060"/>
                </a:solidFill>
              </a:rPr>
              <a:t> </a:t>
            </a:r>
            <a:r>
              <a:rPr lang="fr-FR" sz="2800" b="1" dirty="0" smtClean="0">
                <a:solidFill>
                  <a:srgbClr val="002060"/>
                </a:solidFill>
              </a:rPr>
              <a:t>du réseau FAR</a:t>
            </a:r>
            <a:endParaRPr lang="fr-FR" sz="2800" b="1" dirty="0">
              <a:solidFill>
                <a:srgbClr val="002060"/>
              </a:solidFill>
            </a:endParaRPr>
          </a:p>
        </p:txBody>
      </p:sp>
    </p:spTree>
    <p:extLst>
      <p:ext uri="{BB962C8B-B14F-4D97-AF65-F5344CB8AC3E}">
        <p14:creationId xmlns:p14="http://schemas.microsoft.com/office/powerpoint/2010/main" val="309805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8179"/>
            <a:ext cx="1093284" cy="621830"/>
          </a:xfrm>
          <a:prstGeom prst="rect">
            <a:avLst/>
          </a:prstGeom>
          <a:noFill/>
          <a:ln>
            <a:noFill/>
          </a:ln>
        </p:spPr>
      </p:pic>
      <p:sp>
        <p:nvSpPr>
          <p:cNvPr id="5" name="Espace réservé du numéro de diapositive 4"/>
          <p:cNvSpPr>
            <a:spLocks noGrp="1"/>
          </p:cNvSpPr>
          <p:nvPr>
            <p:ph type="sldNum" sz="quarter" idx="12"/>
          </p:nvPr>
        </p:nvSpPr>
        <p:spPr/>
        <p:txBody>
          <a:bodyPr/>
          <a:lstStyle/>
          <a:p>
            <a:fld id="{5291DE37-E717-4BF3-8B4B-114CB89C5B0E}" type="slidenum">
              <a:rPr lang="fr-FR" smtClean="0">
                <a:solidFill>
                  <a:srgbClr val="A6B727"/>
                </a:solidFill>
              </a:rPr>
              <a:pPr/>
              <a:t>4</a:t>
            </a:fld>
            <a:endParaRPr lang="fr-FR">
              <a:solidFill>
                <a:srgbClr val="A6B727"/>
              </a:solidFill>
            </a:endParaRPr>
          </a:p>
        </p:txBody>
      </p:sp>
      <p:sp>
        <p:nvSpPr>
          <p:cNvPr id="9" name="Titre 1"/>
          <p:cNvSpPr>
            <a:spLocks noGrp="1"/>
          </p:cNvSpPr>
          <p:nvPr>
            <p:ph type="title"/>
          </p:nvPr>
        </p:nvSpPr>
        <p:spPr>
          <a:xfrm>
            <a:off x="1760933" y="332656"/>
            <a:ext cx="5622131" cy="361950"/>
          </a:xfrm>
          <a:noFill/>
        </p:spPr>
        <p:txBody>
          <a:bodyPr>
            <a:noAutofit/>
          </a:bodyPr>
          <a:lstStyle/>
          <a:p>
            <a:pPr algn="ctr"/>
            <a:r>
              <a:rPr lang="fr-FR" sz="2400" b="1" dirty="0" smtClean="0">
                <a:solidFill>
                  <a:schemeClr val="tx1"/>
                </a:solidFill>
                <a:latin typeface="Calibri" panose="020F0502020204030204" pitchFamily="34" charset="0"/>
                <a:cs typeface="Times New Roman" panose="02020603050405020304" pitchFamily="18" charset="0"/>
              </a:rPr>
              <a:t>Les 17 pays membres du réseau FAR</a:t>
            </a:r>
            <a:endParaRPr lang="fr-FR" sz="2400" b="1" dirty="0">
              <a:solidFill>
                <a:schemeClr val="tx1"/>
              </a:solidFill>
              <a:latin typeface="Calibri" panose="020F0502020204030204" pitchFamily="34" charset="0"/>
              <a:cs typeface="Times New Roman" panose="02020603050405020304" pitchFamily="18" charset="0"/>
            </a:endParaRPr>
          </a:p>
        </p:txBody>
      </p:sp>
      <p:sp>
        <p:nvSpPr>
          <p:cNvPr id="2" name="ZoneTexte 1"/>
          <p:cNvSpPr txBox="1"/>
          <p:nvPr/>
        </p:nvSpPr>
        <p:spPr>
          <a:xfrm>
            <a:off x="1630672" y="1727230"/>
            <a:ext cx="1210972" cy="261610"/>
          </a:xfrm>
          <a:prstGeom prst="rect">
            <a:avLst/>
          </a:prstGeom>
          <a:noFill/>
        </p:spPr>
        <p:txBody>
          <a:bodyPr wrap="square" rtlCol="0">
            <a:spAutoFit/>
          </a:bodyPr>
          <a:lstStyle/>
          <a:p>
            <a:r>
              <a:rPr lang="fr-FR" sz="1100" b="1" dirty="0" smtClean="0">
                <a:latin typeface="Calibri" panose="020F0502020204030204" pitchFamily="34" charset="0"/>
              </a:rPr>
              <a:t>Haïti</a:t>
            </a:r>
            <a:endParaRPr lang="fr-FR" sz="1100" b="1" dirty="0">
              <a:latin typeface="Calibri" panose="020F0502020204030204" pitchFamily="34" charset="0"/>
            </a:endParaRPr>
          </a:p>
        </p:txBody>
      </p:sp>
      <p:pic>
        <p:nvPicPr>
          <p:cNvPr id="3" name="Picture 2" descr="C:\Users\rengardf\AppData\Local\Temp\carte modifiée.png"/>
          <p:cNvPicPr>
            <a:picLocks noChangeAspect="1" noChangeArrowheads="1"/>
          </p:cNvPicPr>
          <p:nvPr/>
        </p:nvPicPr>
        <p:blipFill rotWithShape="1">
          <a:blip r:embed="rId4">
            <a:extLst>
              <a:ext uri="{28A0092B-C50C-407E-A947-70E740481C1C}">
                <a14:useLocalDpi xmlns:a14="http://schemas.microsoft.com/office/drawing/2010/main" val="0"/>
              </a:ext>
            </a:extLst>
          </a:blip>
          <a:srcRect r="74299" b="52654"/>
          <a:stretch/>
        </p:blipFill>
        <p:spPr bwMode="auto">
          <a:xfrm>
            <a:off x="1403648" y="1409028"/>
            <a:ext cx="6079363" cy="5074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ASSOCIATION\ASSEMBLEES GENERALES\AG 2019\Carte Haiti\haiti.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0699" t="15673" r="26121" b="8102"/>
          <a:stretch/>
        </p:blipFill>
        <p:spPr bwMode="auto">
          <a:xfrm>
            <a:off x="1421184" y="1400572"/>
            <a:ext cx="1041359" cy="804292"/>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03648" y="2204864"/>
            <a:ext cx="832510" cy="261610"/>
          </a:xfrm>
          <a:prstGeom prst="rect">
            <a:avLst/>
          </a:prstGeom>
          <a:noFill/>
        </p:spPr>
        <p:txBody>
          <a:bodyPr wrap="square" rtlCol="0">
            <a:spAutoFit/>
          </a:bodyPr>
          <a:lstStyle/>
          <a:p>
            <a:pPr algn="ctr"/>
            <a:r>
              <a:rPr lang="fr-FR" sz="1100" b="1" dirty="0" smtClean="0"/>
              <a:t>Haïti</a:t>
            </a:r>
            <a:endParaRPr lang="fr-FR" sz="1100" b="1" dirty="0"/>
          </a:p>
        </p:txBody>
      </p:sp>
    </p:spTree>
    <p:extLst>
      <p:ext uri="{BB962C8B-B14F-4D97-AF65-F5344CB8AC3E}">
        <p14:creationId xmlns:p14="http://schemas.microsoft.com/office/powerpoint/2010/main" val="210436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5</a:t>
            </a:fld>
            <a:endParaRPr lang="fr-FR">
              <a:solidFill>
                <a:srgbClr val="A6B727"/>
              </a:solidFill>
            </a:endParaRPr>
          </a:p>
        </p:txBody>
      </p:sp>
      <p:grpSp>
        <p:nvGrpSpPr>
          <p:cNvPr id="6" name="Groupe 5"/>
          <p:cNvGrpSpPr/>
          <p:nvPr/>
        </p:nvGrpSpPr>
        <p:grpSpPr>
          <a:xfrm>
            <a:off x="310364" y="358898"/>
            <a:ext cx="8460172" cy="898805"/>
            <a:chOff x="310364" y="358898"/>
            <a:chExt cx="8460172" cy="898805"/>
          </a:xfrm>
        </p:grpSpPr>
        <p:sp>
          <p:nvSpPr>
            <p:cNvPr id="4" name="Rectangle 3"/>
            <p:cNvSpPr/>
            <p:nvPr/>
          </p:nvSpPr>
          <p:spPr>
            <a:xfrm>
              <a:off x="5508104" y="857593"/>
              <a:ext cx="3262432" cy="400110"/>
            </a:xfrm>
            <a:prstGeom prst="rect">
              <a:avLst/>
            </a:prstGeom>
          </p:spPr>
          <p:txBody>
            <a:bodyPr wrap="none">
              <a:spAutoFit/>
            </a:bodyPr>
            <a:lstStyle/>
            <a:p>
              <a:r>
                <a:rPr lang="fr-FR" sz="2000" b="1" dirty="0" smtClean="0">
                  <a:solidFill>
                    <a:srgbClr val="002060"/>
                  </a:solidFill>
                </a:rPr>
                <a:t>Objectifs, vision et missions</a:t>
              </a:r>
              <a:endParaRPr lang="fr-FR" sz="2000" b="1" dirty="0">
                <a:solidFill>
                  <a:srgbClr val="002060"/>
                </a:solidFill>
              </a:endParaRPr>
            </a:p>
          </p:txBody>
        </p:sp>
        <p:pic>
          <p:nvPicPr>
            <p:cNvPr id="5" name="Image 4"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grpSp>
      <p:sp>
        <p:nvSpPr>
          <p:cNvPr id="7" name="Rectangle 6"/>
          <p:cNvSpPr/>
          <p:nvPr/>
        </p:nvSpPr>
        <p:spPr>
          <a:xfrm>
            <a:off x="467544" y="1260675"/>
            <a:ext cx="8156777" cy="5414816"/>
          </a:xfrm>
          <a:prstGeom prst="rect">
            <a:avLst/>
          </a:prstGeom>
        </p:spPr>
        <p:txBody>
          <a:bodyPr wrap="square">
            <a:spAutoFit/>
          </a:bodyPr>
          <a:lstStyle/>
          <a:p>
            <a:pPr marL="800100" lvl="1" indent="-342900" algn="just">
              <a:buClr>
                <a:srgbClr val="A6B727"/>
              </a:buClr>
              <a:buFont typeface="Arial" panose="020B0604020202020204" pitchFamily="34" charset="0"/>
              <a:buChar char="•"/>
            </a:pPr>
            <a:r>
              <a:rPr lang="fr-FR" sz="240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Objectif : </a:t>
            </a:r>
            <a:r>
              <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Mutualiser  les expériences et expertises des pays membres afin de les accompagner dans la rénovation de </a:t>
            </a:r>
            <a:r>
              <a:rPr lang="fr-FR" sz="2400" b="1" dirty="0">
                <a:solidFill>
                  <a:srgbClr val="000000"/>
                </a:solidFill>
                <a:latin typeface="Calibri" panose="020F0502020204030204" pitchFamily="34" charset="0"/>
                <a:cs typeface="Times New Roman" panose="02020603050405020304" pitchFamily="18" charset="0"/>
                <a:sym typeface="Wingdings" panose="05000000000000000000" pitchFamily="2" charset="2"/>
              </a:rPr>
              <a:t>leurs dispositifs de FAR  </a:t>
            </a:r>
            <a:endPar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a:p>
            <a:pPr marL="800100" lvl="1" indent="-342900" algn="just">
              <a:buClr>
                <a:srgbClr val="A6B727"/>
              </a:buClr>
              <a:buFont typeface="Arial" panose="020B0604020202020204" pitchFamily="34" charset="0"/>
              <a:buChar char="•"/>
            </a:pPr>
            <a:endParaRPr lang="fr-FR" sz="500" b="1" dirty="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a:p>
            <a:pPr marL="800100" lvl="1" indent="-342900">
              <a:buClr>
                <a:srgbClr val="A6B727"/>
              </a:buClr>
              <a:buFont typeface="Arial" panose="020B0604020202020204" pitchFamily="34" charset="0"/>
              <a:buChar char="•"/>
            </a:pPr>
            <a:r>
              <a:rPr lang="fr-FR" sz="240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Principes qui guident l’action : </a:t>
            </a:r>
          </a:p>
          <a:p>
            <a:pPr marL="1257300" lvl="2" indent="-342900">
              <a:buClr>
                <a:srgbClr val="A6B727"/>
              </a:buClr>
              <a:buFont typeface="Wingdings"/>
              <a:buChar char="à"/>
            </a:pPr>
            <a:r>
              <a:rPr lang="fr-FR" sz="2400"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Prendre en compte </a:t>
            </a:r>
            <a:r>
              <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les tendances démographiques lourdes</a:t>
            </a:r>
          </a:p>
          <a:p>
            <a:pPr marL="1257300" lvl="2" indent="-342900">
              <a:buClr>
                <a:srgbClr val="A6B727"/>
              </a:buClr>
              <a:buFont typeface="Wingdings"/>
              <a:buChar char="à"/>
            </a:pPr>
            <a:r>
              <a:rPr lang="fr-FR" sz="2400" b="1" dirty="0" smtClean="0">
                <a:solidFill>
                  <a:srgbClr val="000000"/>
                </a:solidFill>
                <a:latin typeface="Calibri" panose="020F0502020204030204" pitchFamily="34" charset="0"/>
                <a:cs typeface="Times New Roman" panose="02020603050405020304" pitchFamily="18" charset="0"/>
                <a:sym typeface="Wingdings" panose="05000000000000000000" pitchFamily="2" charset="2"/>
              </a:rPr>
              <a:t>Répondre à la demande des pays : </a:t>
            </a:r>
            <a:endParaRPr lang="fr-FR" sz="2400" b="1" dirty="0">
              <a:solidFill>
                <a:srgbClr val="000000"/>
              </a:solidFill>
              <a:latin typeface="Calibri" panose="020F0502020204030204" pitchFamily="34" charset="0"/>
              <a:cs typeface="Times New Roman" panose="02020603050405020304" pitchFamily="18" charset="0"/>
              <a:sym typeface="Wingdings" panose="05000000000000000000" pitchFamily="2" charset="2"/>
            </a:endParaRPr>
          </a:p>
          <a:p>
            <a:pPr marL="2171700" lvl="4" indent="-342900" algn="just">
              <a:buClr>
                <a:srgbClr val="A6B727"/>
              </a:buClr>
              <a:buFont typeface="Arial" panose="020B0604020202020204" pitchFamily="34" charset="0"/>
              <a:buChar char="•"/>
            </a:pPr>
            <a:r>
              <a:rPr lang="fr-FR" sz="2000" b="1" dirty="0">
                <a:solidFill>
                  <a:srgbClr val="000000"/>
                </a:solidFill>
                <a:latin typeface="Calibri" panose="020F0502020204030204" pitchFamily="34" charset="0"/>
                <a:cs typeface="Times New Roman" panose="02020603050405020304" pitchFamily="18" charset="0"/>
                <a:sym typeface="Wingdings" panose="05000000000000000000" pitchFamily="2" charset="2"/>
              </a:rPr>
              <a:t>Former</a:t>
            </a:r>
            <a:r>
              <a:rPr lang="fr-FR" sz="2000" b="1" dirty="0">
                <a:solidFill>
                  <a:srgbClr val="000000"/>
                </a:solidFill>
                <a:latin typeface="Calibri" panose="020F0502020204030204" pitchFamily="34" charset="0"/>
                <a:cs typeface="Times New Roman" panose="02020603050405020304" pitchFamily="18" charset="0"/>
              </a:rPr>
              <a:t> des jeunes </a:t>
            </a:r>
            <a:r>
              <a:rPr lang="fr-FR" sz="2000" dirty="0">
                <a:solidFill>
                  <a:srgbClr val="000000"/>
                </a:solidFill>
                <a:latin typeface="Calibri" panose="020F0502020204030204" pitchFamily="34" charset="0"/>
                <a:cs typeface="Times New Roman" panose="02020603050405020304" pitchFamily="18" charset="0"/>
              </a:rPr>
              <a:t>à s’insérer dans les emplois </a:t>
            </a:r>
            <a:r>
              <a:rPr lang="fr-FR" sz="2000" dirty="0" smtClean="0">
                <a:solidFill>
                  <a:srgbClr val="000000"/>
                </a:solidFill>
                <a:latin typeface="Calibri" panose="020F0502020204030204" pitchFamily="34" charset="0"/>
                <a:cs typeface="Times New Roman" panose="02020603050405020304" pitchFamily="18" charset="0"/>
              </a:rPr>
              <a:t>ruraux</a:t>
            </a:r>
          </a:p>
          <a:p>
            <a:pPr marL="2171700" lvl="4" indent="-342900" algn="just">
              <a:buClr>
                <a:srgbClr val="A6B727"/>
              </a:buClr>
              <a:buFont typeface="Arial" panose="020B0604020202020204" pitchFamily="34" charset="0"/>
              <a:buChar char="•"/>
            </a:pPr>
            <a:r>
              <a:rPr lang="fr-FR" sz="2000" b="1" dirty="0" smtClean="0">
                <a:solidFill>
                  <a:srgbClr val="000000"/>
                </a:solidFill>
                <a:latin typeface="Calibri" panose="020F0502020204030204" pitchFamily="34" charset="0"/>
                <a:cs typeface="Times New Roman" panose="02020603050405020304" pitchFamily="18" charset="0"/>
              </a:rPr>
              <a:t>Renforcer </a:t>
            </a:r>
            <a:r>
              <a:rPr lang="fr-FR" sz="2000" b="1" dirty="0">
                <a:solidFill>
                  <a:srgbClr val="000000"/>
                </a:solidFill>
                <a:latin typeface="Calibri" panose="020F0502020204030204" pitchFamily="34" charset="0"/>
                <a:cs typeface="Times New Roman" panose="02020603050405020304" pitchFamily="18" charset="0"/>
              </a:rPr>
              <a:t>les capacités des agriculteurs actuels </a:t>
            </a:r>
            <a:r>
              <a:rPr lang="fr-FR" sz="1600" dirty="0">
                <a:solidFill>
                  <a:srgbClr val="000000"/>
                </a:solidFill>
                <a:latin typeface="Calibri" panose="020F0502020204030204" pitchFamily="34" charset="0"/>
                <a:cs typeface="Times New Roman" panose="02020603050405020304" pitchFamily="18" charset="0"/>
              </a:rPr>
              <a:t>(formation </a:t>
            </a:r>
            <a:r>
              <a:rPr lang="fr-FR" sz="1600" dirty="0" smtClean="0">
                <a:solidFill>
                  <a:srgbClr val="000000"/>
                </a:solidFill>
                <a:latin typeface="Calibri" panose="020F0502020204030204" pitchFamily="34" charset="0"/>
                <a:cs typeface="Times New Roman" panose="02020603050405020304" pitchFamily="18" charset="0"/>
              </a:rPr>
              <a:t>continue)</a:t>
            </a:r>
          </a:p>
          <a:p>
            <a:pPr marL="2171700" lvl="4" indent="-342900" algn="just">
              <a:buClr>
                <a:srgbClr val="A6B727"/>
              </a:buClr>
              <a:buFont typeface="Arial" panose="020B0604020202020204" pitchFamily="34" charset="0"/>
              <a:buChar char="•"/>
            </a:pPr>
            <a:r>
              <a:rPr lang="fr-FR" sz="2000" dirty="0" smtClean="0">
                <a:solidFill>
                  <a:srgbClr val="000000"/>
                </a:solidFill>
                <a:latin typeface="Calibri" panose="020F0502020204030204" pitchFamily="34" charset="0"/>
                <a:cs typeface="Times New Roman" panose="02020603050405020304" pitchFamily="18" charset="0"/>
              </a:rPr>
              <a:t>Former </a:t>
            </a:r>
            <a:r>
              <a:rPr lang="fr-FR" sz="2000" dirty="0">
                <a:solidFill>
                  <a:srgbClr val="000000"/>
                </a:solidFill>
                <a:latin typeface="Calibri" panose="020F0502020204030204" pitchFamily="34" charset="0"/>
                <a:cs typeface="Times New Roman" panose="02020603050405020304" pitchFamily="18" charset="0"/>
              </a:rPr>
              <a:t>les </a:t>
            </a:r>
            <a:r>
              <a:rPr lang="fr-FR" sz="2000" b="1" dirty="0">
                <a:solidFill>
                  <a:srgbClr val="000000"/>
                </a:solidFill>
                <a:latin typeface="Calibri" panose="020F0502020204030204" pitchFamily="34" charset="0"/>
                <a:cs typeface="Times New Roman" panose="02020603050405020304" pitchFamily="18" charset="0"/>
              </a:rPr>
              <a:t>formateurs </a:t>
            </a:r>
            <a:r>
              <a:rPr lang="fr-FR" sz="2000" b="1" dirty="0" smtClean="0">
                <a:solidFill>
                  <a:srgbClr val="000000"/>
                </a:solidFill>
                <a:latin typeface="Calibri" panose="020F0502020204030204" pitchFamily="34" charset="0"/>
                <a:cs typeface="Times New Roman" panose="02020603050405020304" pitchFamily="18" charset="0"/>
              </a:rPr>
              <a:t>agricoles</a:t>
            </a:r>
          </a:p>
          <a:p>
            <a:pPr marL="2171700" lvl="4" indent="-342900" algn="just">
              <a:buClr>
                <a:srgbClr val="A6B727"/>
              </a:buClr>
              <a:buFont typeface="Arial" panose="020B0604020202020204" pitchFamily="34" charset="0"/>
              <a:buChar char="•"/>
            </a:pPr>
            <a:r>
              <a:rPr lang="fr-FR" sz="2000" b="1" dirty="0">
                <a:solidFill>
                  <a:srgbClr val="000000"/>
                </a:solidFill>
                <a:latin typeface="Calibri" panose="020F0502020204030204" pitchFamily="34" charset="0"/>
                <a:cs typeface="Times New Roman" panose="02020603050405020304" pitchFamily="18" charset="0"/>
              </a:rPr>
              <a:t>Former des cadres et techniciens</a:t>
            </a:r>
            <a:r>
              <a:rPr lang="fr-FR" sz="2000" dirty="0">
                <a:solidFill>
                  <a:srgbClr val="000000"/>
                </a:solidFill>
                <a:latin typeface="Calibri" panose="020F0502020204030204" pitchFamily="34" charset="0"/>
                <a:cs typeface="Times New Roman" panose="02020603050405020304" pitchFamily="18" charset="0"/>
              </a:rPr>
              <a:t>, acteurs d’OP en répondant aux besoins/demandes de compétences</a:t>
            </a:r>
          </a:p>
          <a:p>
            <a:pPr marL="2171700" lvl="4" indent="-342900" algn="just">
              <a:buClr>
                <a:srgbClr val="A6B727"/>
              </a:buClr>
              <a:buFont typeface="Arial" panose="020B0604020202020204" pitchFamily="34" charset="0"/>
              <a:buChar char="•"/>
            </a:pPr>
            <a:endParaRPr lang="fr-FR" sz="2000" b="1" dirty="0" smtClean="0">
              <a:solidFill>
                <a:srgbClr val="000000"/>
              </a:solidFill>
              <a:latin typeface="Calibri" panose="020F0502020204030204" pitchFamily="34" charset="0"/>
              <a:cs typeface="Times New Roman" panose="02020603050405020304" pitchFamily="18" charset="0"/>
            </a:endParaRPr>
          </a:p>
          <a:p>
            <a:pPr marL="228600" indent="-182880" algn="just">
              <a:lnSpc>
                <a:spcPct val="90000"/>
              </a:lnSpc>
              <a:spcBef>
                <a:spcPts val="1400"/>
              </a:spcBef>
              <a:buClr>
                <a:srgbClr val="A6B727"/>
              </a:buClr>
              <a:buSzPct val="80000"/>
              <a:buFont typeface="Corbel" pitchFamily="34" charset="0"/>
              <a:buChar char="•"/>
            </a:pPr>
            <a:endParaRPr lang="fr-FR" sz="2800" dirty="0" smtClean="0">
              <a:solidFill>
                <a:srgbClr val="000000"/>
              </a:solidFill>
              <a:latin typeface="Calibri" panose="020F0502020204030204" pitchFamily="34" charset="0"/>
              <a:cs typeface="Times New Roman" panose="02020603050405020304" pitchFamily="18" charset="0"/>
            </a:endParaRPr>
          </a:p>
        </p:txBody>
      </p:sp>
      <p:sp>
        <p:nvSpPr>
          <p:cNvPr id="8" name="ZoneTexte 7"/>
          <p:cNvSpPr txBox="1"/>
          <p:nvPr/>
        </p:nvSpPr>
        <p:spPr>
          <a:xfrm>
            <a:off x="1559258" y="358898"/>
            <a:ext cx="741682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 Historique du réseau FAR</a:t>
            </a:r>
            <a:endParaRPr lang="fr-FR" sz="2400" b="1" dirty="0">
              <a:solidFill>
                <a:srgbClr val="002060"/>
              </a:solidFill>
            </a:endParaRPr>
          </a:p>
        </p:txBody>
      </p:sp>
    </p:spTree>
    <p:extLst>
      <p:ext uri="{BB962C8B-B14F-4D97-AF65-F5344CB8AC3E}">
        <p14:creationId xmlns:p14="http://schemas.microsoft.com/office/powerpoint/2010/main" val="4185057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291DE37-E717-4BF3-8B4B-114CB89C5B0E}" type="slidenum">
              <a:rPr lang="fr-FR" smtClean="0">
                <a:solidFill>
                  <a:srgbClr val="A6B727"/>
                </a:solidFill>
              </a:rPr>
              <a:pPr/>
              <a:t>6</a:t>
            </a:fld>
            <a:endParaRPr lang="fr-FR">
              <a:solidFill>
                <a:srgbClr val="A6B727"/>
              </a:solidFill>
            </a:endParaRPr>
          </a:p>
        </p:txBody>
      </p:sp>
      <p:sp>
        <p:nvSpPr>
          <p:cNvPr id="3" name="Rectangle 2"/>
          <p:cNvSpPr/>
          <p:nvPr/>
        </p:nvSpPr>
        <p:spPr>
          <a:xfrm>
            <a:off x="395536" y="2204864"/>
            <a:ext cx="7488832" cy="4031873"/>
          </a:xfrm>
          <a:prstGeom prst="rect">
            <a:avLst/>
          </a:prstGeom>
        </p:spPr>
        <p:txBody>
          <a:bodyPr wrap="square">
            <a:spAutoFit/>
          </a:bodyPr>
          <a:lstStyle/>
          <a:p>
            <a:pPr marL="1257300" lvl="2" indent="-342900" algn="just">
              <a:buClr>
                <a:srgbClr val="A6B727"/>
              </a:buClr>
              <a:buFont typeface="Wingdings"/>
              <a:buChar char="à"/>
            </a:pPr>
            <a:r>
              <a:rPr lang="fr-FR" sz="2400" kern="0" dirty="0">
                <a:solidFill>
                  <a:prstClr val="black"/>
                </a:solidFill>
                <a:latin typeface="Calibri" panose="020F0502020204030204" pitchFamily="34" charset="0"/>
              </a:rPr>
              <a:t>Réaffirmer la </a:t>
            </a:r>
            <a:r>
              <a:rPr lang="fr-FR" sz="2400" b="1" kern="0" dirty="0">
                <a:solidFill>
                  <a:prstClr val="black"/>
                </a:solidFill>
                <a:latin typeface="Calibri" panose="020F0502020204030204" pitchFamily="34" charset="0"/>
              </a:rPr>
              <a:t>volonté publique</a:t>
            </a:r>
          </a:p>
          <a:p>
            <a:pPr marL="1257300" lvl="2" indent="-342900" algn="just">
              <a:buClr>
                <a:srgbClr val="A6B727"/>
              </a:buClr>
              <a:buFont typeface="Wingdings"/>
              <a:buChar char="à"/>
            </a:pPr>
            <a:r>
              <a:rPr lang="fr-FR" sz="2400" dirty="0">
                <a:solidFill>
                  <a:srgbClr val="000000"/>
                </a:solidFill>
                <a:latin typeface="Calibri" panose="020F0502020204030204" pitchFamily="34" charset="0"/>
                <a:cs typeface="Times New Roman" panose="02020603050405020304" pitchFamily="18" charset="0"/>
              </a:rPr>
              <a:t>Mobiliser tous les acteurs et institutions de la FAR</a:t>
            </a:r>
          </a:p>
          <a:p>
            <a:pPr marL="1257300" lvl="2" indent="-342900" algn="just">
              <a:buClr>
                <a:srgbClr val="A6B727"/>
              </a:buClr>
              <a:buFont typeface="Wingdings"/>
              <a:buChar char="à"/>
            </a:pPr>
            <a:r>
              <a:rPr lang="fr-FR" sz="2400" b="1" kern="0" dirty="0" smtClean="0">
                <a:solidFill>
                  <a:prstClr val="black"/>
                </a:solidFill>
                <a:latin typeface="Calibri" panose="020F0502020204030204" pitchFamily="34" charset="0"/>
              </a:rPr>
              <a:t>Partager </a:t>
            </a:r>
            <a:r>
              <a:rPr lang="fr-FR" sz="2400" b="1" kern="0" dirty="0">
                <a:solidFill>
                  <a:prstClr val="black"/>
                </a:solidFill>
                <a:latin typeface="Calibri" panose="020F0502020204030204" pitchFamily="34" charset="0"/>
              </a:rPr>
              <a:t>les expériences de </a:t>
            </a:r>
            <a:r>
              <a:rPr lang="fr-FR" sz="2400" b="1" kern="0" dirty="0" smtClean="0">
                <a:solidFill>
                  <a:prstClr val="black"/>
                </a:solidFill>
                <a:latin typeface="Calibri" panose="020F0502020204030204" pitchFamily="34" charset="0"/>
              </a:rPr>
              <a:t>Gouvernance </a:t>
            </a:r>
            <a:r>
              <a:rPr lang="fr-FR" sz="2400" kern="0" dirty="0" smtClean="0">
                <a:solidFill>
                  <a:prstClr val="black"/>
                </a:solidFill>
                <a:latin typeface="Calibri" panose="020F0502020204030204" pitchFamily="34" charset="0"/>
              </a:rPr>
              <a:t>de </a:t>
            </a:r>
            <a:r>
              <a:rPr lang="fr-FR" sz="2400" kern="0" dirty="0">
                <a:solidFill>
                  <a:prstClr val="black"/>
                </a:solidFill>
                <a:latin typeface="Calibri" panose="020F0502020204030204" pitchFamily="34" charset="0"/>
              </a:rPr>
              <a:t>la </a:t>
            </a:r>
            <a:r>
              <a:rPr lang="fr-FR" sz="2400" kern="0" dirty="0" smtClean="0">
                <a:solidFill>
                  <a:prstClr val="black"/>
                </a:solidFill>
                <a:latin typeface="Calibri" panose="020F0502020204030204" pitchFamily="34" charset="0"/>
              </a:rPr>
              <a:t>FAR et les capitaliser</a:t>
            </a:r>
          </a:p>
          <a:p>
            <a:pPr marL="1257300" lvl="2" indent="-342900" algn="just">
              <a:buClr>
                <a:srgbClr val="A6B727"/>
              </a:buClr>
              <a:buFont typeface="Wingdings"/>
              <a:buChar char="à"/>
            </a:pPr>
            <a:r>
              <a:rPr lang="fr-FR" sz="2400" b="1" kern="0" dirty="0">
                <a:solidFill>
                  <a:prstClr val="black"/>
                </a:solidFill>
                <a:latin typeface="Calibri" panose="020F0502020204030204" pitchFamily="34" charset="0"/>
              </a:rPr>
              <a:t>Pérenniser le financement</a:t>
            </a:r>
            <a:r>
              <a:rPr lang="fr-FR" sz="2400" kern="0" dirty="0">
                <a:solidFill>
                  <a:prstClr val="black"/>
                </a:solidFill>
                <a:latin typeface="Calibri" panose="020F0502020204030204" pitchFamily="34" charset="0"/>
              </a:rPr>
              <a:t> de la formation </a:t>
            </a:r>
            <a:r>
              <a:rPr lang="fr-FR" sz="2400" kern="0" dirty="0" smtClean="0">
                <a:solidFill>
                  <a:prstClr val="black"/>
                </a:solidFill>
                <a:latin typeface="Calibri" panose="020F0502020204030204" pitchFamily="34" charset="0"/>
              </a:rPr>
              <a:t>agricole et rurale</a:t>
            </a:r>
            <a:endParaRPr lang="fr-FR" sz="2400" kern="0" dirty="0">
              <a:solidFill>
                <a:prstClr val="black"/>
              </a:solidFill>
              <a:latin typeface="Calibri" panose="020F0502020204030204" pitchFamily="34" charset="0"/>
            </a:endParaRPr>
          </a:p>
          <a:p>
            <a:pPr marL="1257300" lvl="2" indent="-342900" algn="just">
              <a:buClr>
                <a:srgbClr val="A6B727"/>
              </a:buClr>
              <a:buFont typeface="Wingdings"/>
              <a:buChar char="à"/>
            </a:pPr>
            <a:endParaRPr lang="fr-FR" sz="2400" kern="0" dirty="0">
              <a:solidFill>
                <a:prstClr val="black"/>
              </a:solidFill>
              <a:latin typeface="Calibri" panose="020F0502020204030204" pitchFamily="34" charset="0"/>
            </a:endParaRPr>
          </a:p>
          <a:p>
            <a:pPr marL="1257300" lvl="2" indent="-342900" algn="just">
              <a:buClr>
                <a:srgbClr val="A6B727"/>
              </a:buClr>
              <a:buFont typeface="Wingdings"/>
              <a:buChar char="à"/>
            </a:pPr>
            <a:endParaRPr lang="fr-FR" sz="2400" kern="0" dirty="0">
              <a:solidFill>
                <a:prstClr val="black"/>
              </a:solidFill>
              <a:latin typeface="Calibri" panose="020F0502020204030204" pitchFamily="34" charset="0"/>
            </a:endParaRPr>
          </a:p>
          <a:p>
            <a:pPr marL="1257300" lvl="2" indent="-342900">
              <a:buClr>
                <a:srgbClr val="A6B727"/>
              </a:buClr>
              <a:buFont typeface="Wingdings"/>
              <a:buChar char="à"/>
            </a:pPr>
            <a:endParaRPr lang="fr-FR" sz="2000" b="1" dirty="0">
              <a:solidFill>
                <a:srgbClr val="000000"/>
              </a:solidFill>
              <a:latin typeface="Calibri" panose="020F0502020204030204" pitchFamily="34" charset="0"/>
              <a:cs typeface="Times New Roman" panose="02020603050405020304" pitchFamily="18" charset="0"/>
            </a:endParaRPr>
          </a:p>
          <a:p>
            <a:pPr marL="2171700" lvl="4" indent="-342900" algn="just">
              <a:buClr>
                <a:srgbClr val="A6B727"/>
              </a:buClr>
              <a:buFont typeface="Wingdings"/>
              <a:buChar char="à"/>
            </a:pPr>
            <a:endParaRPr lang="fr-FR" sz="2000" b="1" dirty="0">
              <a:solidFill>
                <a:srgbClr val="000000"/>
              </a:solidFill>
              <a:latin typeface="Calibri" panose="020F0502020204030204" pitchFamily="34" charset="0"/>
              <a:cs typeface="Times New Roman" panose="02020603050405020304" pitchFamily="18" charset="0"/>
            </a:endParaRPr>
          </a:p>
        </p:txBody>
      </p:sp>
      <p:pic>
        <p:nvPicPr>
          <p:cNvPr id="6" name="Image 5"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grpSp>
        <p:nvGrpSpPr>
          <p:cNvPr id="10" name="Groupe 9"/>
          <p:cNvGrpSpPr/>
          <p:nvPr/>
        </p:nvGrpSpPr>
        <p:grpSpPr>
          <a:xfrm>
            <a:off x="310364" y="358898"/>
            <a:ext cx="8448511" cy="923330"/>
            <a:chOff x="310364" y="358898"/>
            <a:chExt cx="8448511" cy="923330"/>
          </a:xfrm>
        </p:grpSpPr>
        <p:sp>
          <p:nvSpPr>
            <p:cNvPr id="11" name="Rectangle 10"/>
            <p:cNvSpPr/>
            <p:nvPr/>
          </p:nvSpPr>
          <p:spPr>
            <a:xfrm>
              <a:off x="5496443" y="882118"/>
              <a:ext cx="3262432" cy="400110"/>
            </a:xfrm>
            <a:prstGeom prst="rect">
              <a:avLst/>
            </a:prstGeom>
          </p:spPr>
          <p:txBody>
            <a:bodyPr wrap="none">
              <a:spAutoFit/>
            </a:bodyPr>
            <a:lstStyle/>
            <a:p>
              <a:r>
                <a:rPr lang="fr-FR" sz="2000" b="1" dirty="0" smtClean="0">
                  <a:solidFill>
                    <a:srgbClr val="002060"/>
                  </a:solidFill>
                </a:rPr>
                <a:t>Objectifs, vision et missions</a:t>
              </a:r>
              <a:endParaRPr lang="fr-FR" sz="2000" b="1" dirty="0">
                <a:solidFill>
                  <a:srgbClr val="002060"/>
                </a:solidFill>
              </a:endParaRPr>
            </a:p>
          </p:txBody>
        </p:sp>
        <p:pic>
          <p:nvPicPr>
            <p:cNvPr id="12" name="Image 11"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grpSp>
      <p:sp>
        <p:nvSpPr>
          <p:cNvPr id="13" name="ZoneTexte 12"/>
          <p:cNvSpPr txBox="1"/>
          <p:nvPr/>
        </p:nvSpPr>
        <p:spPr>
          <a:xfrm>
            <a:off x="1559258" y="358898"/>
            <a:ext cx="7416824" cy="523220"/>
          </a:xfrm>
          <a:prstGeom prst="rect">
            <a:avLst/>
          </a:prstGeom>
          <a:solidFill>
            <a:schemeClr val="accent1">
              <a:lumMod val="20000"/>
              <a:lumOff val="80000"/>
            </a:schemeClr>
          </a:solidFill>
        </p:spPr>
        <p:txBody>
          <a:bodyPr wrap="square" rtlCol="0">
            <a:spAutoFit/>
          </a:bodyPr>
          <a:lstStyle/>
          <a:p>
            <a:r>
              <a:rPr lang="fr-FR" sz="2800" b="1" dirty="0" smtClean="0">
                <a:solidFill>
                  <a:srgbClr val="002060"/>
                </a:solidFill>
              </a:rPr>
              <a:t>I/ Historique du réseau FAR</a:t>
            </a:r>
            <a:endParaRPr lang="fr-FR" sz="2800" b="1" dirty="0">
              <a:solidFill>
                <a:srgbClr val="002060"/>
              </a:solidFill>
            </a:endParaRPr>
          </a:p>
        </p:txBody>
      </p:sp>
    </p:spTree>
    <p:extLst>
      <p:ext uri="{BB962C8B-B14F-4D97-AF65-F5344CB8AC3E}">
        <p14:creationId xmlns:p14="http://schemas.microsoft.com/office/powerpoint/2010/main" val="276160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7</a:t>
            </a:fld>
            <a:endParaRPr lang="fr-FR">
              <a:solidFill>
                <a:srgbClr val="A6B727"/>
              </a:solidFill>
            </a:endParaRPr>
          </a:p>
        </p:txBody>
      </p:sp>
      <p:sp>
        <p:nvSpPr>
          <p:cNvPr id="5" name="ZoneTexte 4"/>
          <p:cNvSpPr txBox="1"/>
          <p:nvPr/>
        </p:nvSpPr>
        <p:spPr>
          <a:xfrm>
            <a:off x="1532563" y="394702"/>
            <a:ext cx="633670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 Historique du réseau FAR</a:t>
            </a:r>
            <a:endParaRPr lang="fr-FR" sz="2400" b="1" dirty="0">
              <a:solidFill>
                <a:srgbClr val="002060"/>
              </a:solidFill>
            </a:endParaRPr>
          </a:p>
        </p:txBody>
      </p:sp>
      <p:pic>
        <p:nvPicPr>
          <p:cNvPr id="6" name="Image 5" descr="U:\COMMUNICATION\Logo\logo version Wor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10" name="Espace réservé du contenu 13"/>
          <p:cNvSpPr txBox="1">
            <a:spLocks/>
          </p:cNvSpPr>
          <p:nvPr>
            <p:custDataLst>
              <p:tags r:id="rId1"/>
            </p:custDataLst>
          </p:nvPr>
        </p:nvSpPr>
        <p:spPr>
          <a:xfrm>
            <a:off x="1403648" y="1338628"/>
            <a:ext cx="9244822" cy="58422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fr-FR" sz="2000" dirty="0" smtClean="0">
                <a:latin typeface="Calibri" panose="020F0502020204030204" pitchFamily="34" charset="0"/>
                <a:ea typeface="Calibri" panose="020F0502020204030204" pitchFamily="34" charset="0"/>
              </a:rPr>
              <a:t>4 axes stratégiques de l’Association : </a:t>
            </a:r>
          </a:p>
          <a:p>
            <a:pPr marL="1371600" lvl="3" indent="0">
              <a:buFont typeface="Wingdings 3" charset="2"/>
              <a:buNone/>
            </a:pPr>
            <a:r>
              <a:rPr lang="fr-FR" sz="2400" dirty="0" smtClean="0">
                <a:latin typeface="Calibri" panose="020F0502020204030204" pitchFamily="34" charset="0"/>
                <a:ea typeface="Calibri" panose="020F0502020204030204" pitchFamily="34" charset="0"/>
              </a:rPr>
              <a:t>Appui à la </a:t>
            </a:r>
            <a:r>
              <a:rPr lang="fr-FR" sz="2400" b="1" dirty="0" smtClean="0">
                <a:latin typeface="Calibri" panose="020F0502020204030204" pitchFamily="34" charset="0"/>
                <a:ea typeface="Calibri" panose="020F0502020204030204" pitchFamily="34" charset="0"/>
              </a:rPr>
              <a:t>structuration et à la gouvernance  </a:t>
            </a:r>
          </a:p>
          <a:p>
            <a:pPr marL="1371600" lvl="3" indent="0">
              <a:buFont typeface="Wingdings 3" charset="2"/>
              <a:buNone/>
            </a:pPr>
            <a:r>
              <a:rPr lang="fr-FR" sz="2400" b="1" dirty="0" smtClean="0">
                <a:latin typeface="Calibri" panose="020F0502020204030204" pitchFamily="34" charset="0"/>
                <a:ea typeface="Calibri" panose="020F0502020204030204" pitchFamily="34" charset="0"/>
              </a:rPr>
              <a:t>des réseaux nationaux </a:t>
            </a:r>
          </a:p>
          <a:p>
            <a:pPr marL="1371600" lvl="3" indent="0">
              <a:buFont typeface="Wingdings 3" charset="2"/>
              <a:buNone/>
            </a:pPr>
            <a:endParaRPr lang="fr-FR" sz="1100" dirty="0" smtClean="0">
              <a:latin typeface="Calibri" panose="020F0502020204030204" pitchFamily="34" charset="0"/>
              <a:ea typeface="Calibri" panose="020F0502020204030204" pitchFamily="34" charset="0"/>
            </a:endParaRPr>
          </a:p>
          <a:p>
            <a:pPr marL="1371600" lvl="3" indent="0">
              <a:buFont typeface="Wingdings 3" charset="2"/>
              <a:buNone/>
            </a:pPr>
            <a:r>
              <a:rPr lang="fr-FR" sz="2400" b="1" dirty="0" smtClean="0">
                <a:latin typeface="Calibri" panose="020F0502020204030204" pitchFamily="34" charset="0"/>
                <a:ea typeface="Calibri" panose="020F0502020204030204" pitchFamily="34" charset="0"/>
              </a:rPr>
              <a:t>Renforcement des capacités </a:t>
            </a:r>
          </a:p>
          <a:p>
            <a:pPr marL="1371600" lvl="3" indent="0">
              <a:buFont typeface="Wingdings 3" charset="2"/>
              <a:buNone/>
            </a:pPr>
            <a:endParaRPr lang="fr-FR" sz="2400" b="1" dirty="0" smtClean="0">
              <a:latin typeface="Calibri" panose="020F0502020204030204" pitchFamily="34" charset="0"/>
              <a:ea typeface="Calibri" panose="020F0502020204030204" pitchFamily="34" charset="0"/>
            </a:endParaRPr>
          </a:p>
          <a:p>
            <a:pPr marL="1371600" lvl="3" indent="0">
              <a:buFont typeface="Wingdings 3" charset="2"/>
              <a:buNone/>
            </a:pPr>
            <a:r>
              <a:rPr lang="fr-FR" sz="2400" b="1" dirty="0" smtClean="0">
                <a:latin typeface="Calibri" panose="020F0502020204030204" pitchFamily="34" charset="0"/>
                <a:ea typeface="Calibri" panose="020F0502020204030204" pitchFamily="34" charset="0"/>
              </a:rPr>
              <a:t>Production de connaissances </a:t>
            </a:r>
            <a:r>
              <a:rPr lang="fr-FR" sz="2400" dirty="0" smtClean="0">
                <a:latin typeface="Calibri" panose="020F0502020204030204" pitchFamily="34" charset="0"/>
                <a:ea typeface="Calibri" panose="020F0502020204030204" pitchFamily="34" charset="0"/>
              </a:rPr>
              <a:t>sur la FAR</a:t>
            </a:r>
          </a:p>
          <a:p>
            <a:pPr marL="1371600" lvl="3" indent="0">
              <a:buFont typeface="Wingdings 3" charset="2"/>
              <a:buNone/>
            </a:pPr>
            <a:endParaRPr lang="fr-FR" sz="2400" dirty="0" smtClean="0">
              <a:latin typeface="Calibri" panose="020F0502020204030204" pitchFamily="34" charset="0"/>
              <a:ea typeface="Calibri" panose="020F0502020204030204" pitchFamily="34" charset="0"/>
            </a:endParaRPr>
          </a:p>
          <a:p>
            <a:pPr marL="1371600" lvl="3" indent="0">
              <a:buFont typeface="Wingdings 3" charset="2"/>
              <a:buNone/>
            </a:pPr>
            <a:r>
              <a:rPr lang="fr-FR" sz="2400" b="1" dirty="0" smtClean="0">
                <a:latin typeface="Calibri" panose="020F0502020204030204" pitchFamily="34" charset="0"/>
                <a:ea typeface="Calibri" panose="020F0502020204030204" pitchFamily="34" charset="0"/>
              </a:rPr>
              <a:t>Communication et plaidoyer </a:t>
            </a:r>
          </a:p>
          <a:p>
            <a:pPr marL="1371600" lvl="3" indent="0">
              <a:buFont typeface="Wingdings 3" charset="2"/>
              <a:buNone/>
            </a:pPr>
            <a:endParaRPr lang="fr-FR" sz="3200" dirty="0" smtClean="0">
              <a:latin typeface="Calibri" panose="020F0502020204030204" pitchFamily="34" charset="0"/>
              <a:ea typeface="Calibri" panose="020F0502020204030204" pitchFamily="34" charset="0"/>
            </a:endParaRPr>
          </a:p>
          <a:p>
            <a:pPr marL="457200" lvl="1" indent="0">
              <a:buFont typeface="Wingdings 3" charset="2"/>
              <a:buNone/>
            </a:pPr>
            <a:r>
              <a:rPr lang="fr-FR" sz="3200" dirty="0" smtClean="0">
                <a:latin typeface="Calibri" panose="020F0502020204030204" pitchFamily="34" charset="0"/>
                <a:ea typeface="Calibri" panose="020F0502020204030204" pitchFamily="34" charset="0"/>
              </a:rPr>
              <a:t>		</a:t>
            </a:r>
          </a:p>
          <a:p>
            <a:pPr lvl="1">
              <a:buClr>
                <a:srgbClr val="A53010"/>
              </a:buClr>
            </a:pPr>
            <a:endParaRPr lang="fr-FR" sz="3200" dirty="0">
              <a:latin typeface="Calibri" panose="020F0502020204030204" pitchFamily="34" charset="0"/>
              <a:cs typeface="Times New Roman" panose="02020603050405020304" pitchFamily="18" charset="0"/>
            </a:endParaRPr>
          </a:p>
        </p:txBody>
      </p:sp>
      <p:grpSp>
        <p:nvGrpSpPr>
          <p:cNvPr id="11" name="Groupe 10"/>
          <p:cNvGrpSpPr/>
          <p:nvPr/>
        </p:nvGrpSpPr>
        <p:grpSpPr>
          <a:xfrm>
            <a:off x="233760" y="1772816"/>
            <a:ext cx="2466032" cy="3874771"/>
            <a:chOff x="230842" y="2324103"/>
            <a:chExt cx="2376840" cy="3730755"/>
          </a:xfrm>
        </p:grpSpPr>
        <p:grpSp>
          <p:nvGrpSpPr>
            <p:cNvPr id="12" name="Groupe 11"/>
            <p:cNvGrpSpPr/>
            <p:nvPr/>
          </p:nvGrpSpPr>
          <p:grpSpPr>
            <a:xfrm>
              <a:off x="230842" y="3332215"/>
              <a:ext cx="2376840" cy="2722643"/>
              <a:chOff x="220381" y="1707029"/>
              <a:chExt cx="2275139" cy="2722643"/>
            </a:xfrm>
          </p:grpSpPr>
          <p:sp>
            <p:nvSpPr>
              <p:cNvPr id="14" name="Rectangle 13"/>
              <p:cNvSpPr/>
              <p:nvPr/>
            </p:nvSpPr>
            <p:spPr>
              <a:xfrm>
                <a:off x="220382" y="1707029"/>
                <a:ext cx="2275138" cy="664691"/>
              </a:xfrm>
              <a:prstGeom prst="rect">
                <a:avLst/>
              </a:prstGeom>
              <a:solidFill>
                <a:srgbClr val="4E8542">
                  <a:lumMod val="20000"/>
                  <a:lumOff val="80000"/>
                  <a:alpha val="49000"/>
                </a:srgbClr>
              </a:solidFill>
              <a:ln w="95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black"/>
                    </a:solidFill>
                    <a:effectLst/>
                    <a:uLnTx/>
                    <a:uFillTx/>
                    <a:latin typeface="Century Gothic" panose="020B0502020202020204"/>
                    <a:ea typeface="+mn-ea"/>
                    <a:cs typeface="+mn-cs"/>
                  </a:rPr>
                  <a:t>Axe 2</a:t>
                </a:r>
              </a:p>
            </p:txBody>
          </p:sp>
          <p:sp>
            <p:nvSpPr>
              <p:cNvPr id="15" name="Rectangle 14"/>
              <p:cNvSpPr/>
              <p:nvPr/>
            </p:nvSpPr>
            <p:spPr>
              <a:xfrm>
                <a:off x="220382" y="2707461"/>
                <a:ext cx="2275138" cy="668740"/>
              </a:xfrm>
              <a:prstGeom prst="rect">
                <a:avLst/>
              </a:prstGeom>
              <a:solidFill>
                <a:srgbClr val="1B587C">
                  <a:lumMod val="20000"/>
                  <a:lumOff val="80000"/>
                  <a:alpha val="52000"/>
                </a:srgbClr>
              </a:solidFill>
              <a:ln w="95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black"/>
                    </a:solidFill>
                    <a:effectLst/>
                    <a:uLnTx/>
                    <a:uFillTx/>
                    <a:latin typeface="Century Gothic" panose="020B0502020202020204"/>
                    <a:ea typeface="+mn-ea"/>
                    <a:cs typeface="+mn-cs"/>
                  </a:rPr>
                  <a:t>Axe 3</a:t>
                </a:r>
              </a:p>
            </p:txBody>
          </p:sp>
          <p:sp>
            <p:nvSpPr>
              <p:cNvPr id="16" name="Rectangle 15"/>
              <p:cNvSpPr/>
              <p:nvPr/>
            </p:nvSpPr>
            <p:spPr>
              <a:xfrm>
                <a:off x="220381" y="3774921"/>
                <a:ext cx="2275138" cy="654751"/>
              </a:xfrm>
              <a:prstGeom prst="rect">
                <a:avLst/>
              </a:prstGeom>
              <a:solidFill>
                <a:srgbClr val="604878">
                  <a:lumMod val="20000"/>
                  <a:lumOff val="80000"/>
                  <a:alpha val="51000"/>
                </a:srgbClr>
              </a:solidFill>
              <a:ln w="95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black"/>
                    </a:solidFill>
                    <a:effectLst/>
                    <a:uLnTx/>
                    <a:uFillTx/>
                    <a:latin typeface="Century Gothic" panose="020B0502020202020204"/>
                    <a:ea typeface="+mn-ea"/>
                    <a:cs typeface="+mn-cs"/>
                  </a:rPr>
                  <a:t>Axe 4</a:t>
                </a:r>
              </a:p>
            </p:txBody>
          </p:sp>
        </p:grpSp>
        <p:sp>
          <p:nvSpPr>
            <p:cNvPr id="13" name="Rectangle 12"/>
            <p:cNvSpPr/>
            <p:nvPr/>
          </p:nvSpPr>
          <p:spPr>
            <a:xfrm>
              <a:off x="242140" y="2324103"/>
              <a:ext cx="2329340" cy="666854"/>
            </a:xfrm>
            <a:prstGeom prst="rect">
              <a:avLst/>
            </a:prstGeom>
            <a:solidFill>
              <a:srgbClr val="F07F09">
                <a:alpha val="55000"/>
              </a:srgbClr>
            </a:solidFill>
            <a:ln w="95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black"/>
                  </a:solidFill>
                  <a:effectLst/>
                  <a:uLnTx/>
                  <a:uFillTx/>
                  <a:latin typeface="Century Gothic" panose="020B0502020202020204"/>
                  <a:ea typeface="+mn-ea"/>
                  <a:cs typeface="+mn-cs"/>
                </a:rPr>
                <a:t>Axe 1</a:t>
              </a:r>
            </a:p>
          </p:txBody>
        </p:sp>
      </p:grpSp>
      <p:sp>
        <p:nvSpPr>
          <p:cNvPr id="17" name="Rectangle 16"/>
          <p:cNvSpPr/>
          <p:nvPr/>
        </p:nvSpPr>
        <p:spPr>
          <a:xfrm>
            <a:off x="5525846" y="873321"/>
            <a:ext cx="3262432" cy="400110"/>
          </a:xfrm>
          <a:prstGeom prst="rect">
            <a:avLst/>
          </a:prstGeom>
        </p:spPr>
        <p:txBody>
          <a:bodyPr wrap="none">
            <a:spAutoFit/>
          </a:bodyPr>
          <a:lstStyle/>
          <a:p>
            <a:r>
              <a:rPr lang="fr-FR" sz="2000" b="1" dirty="0" smtClean="0">
                <a:solidFill>
                  <a:srgbClr val="002060"/>
                </a:solidFill>
              </a:rPr>
              <a:t>Objectifs, vision et missions</a:t>
            </a:r>
            <a:endParaRPr lang="fr-FR" sz="2000" b="1" dirty="0">
              <a:solidFill>
                <a:srgbClr val="002060"/>
              </a:solidFill>
            </a:endParaRPr>
          </a:p>
        </p:txBody>
      </p:sp>
    </p:spTree>
    <p:extLst>
      <p:ext uri="{BB962C8B-B14F-4D97-AF65-F5344CB8AC3E}">
        <p14:creationId xmlns:p14="http://schemas.microsoft.com/office/powerpoint/2010/main" val="477734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196752"/>
            <a:ext cx="6840760" cy="1725601"/>
          </a:xfrm>
          <a:prstGeom prst="rect">
            <a:avLst/>
          </a:prstGeom>
        </p:spPr>
        <p:txBody>
          <a:bodyPr wrap="square">
            <a:spAutoFit/>
          </a:bodyPr>
          <a:lstStyle/>
          <a:p>
            <a:pPr marL="228600" indent="-182880" algn="just">
              <a:lnSpc>
                <a:spcPct val="90000"/>
              </a:lnSpc>
              <a:spcBef>
                <a:spcPts val="1400"/>
              </a:spcBef>
              <a:buClr>
                <a:srgbClr val="A6B727"/>
              </a:buClr>
              <a:buSzPct val="80000"/>
              <a:buFont typeface="Corbel" pitchFamily="34" charset="0"/>
              <a:buChar char="•"/>
            </a:pPr>
            <a:r>
              <a:rPr lang="fr-FR" sz="2400" dirty="0" smtClean="0">
                <a:solidFill>
                  <a:srgbClr val="000000"/>
                </a:solidFill>
                <a:latin typeface="Calibri" panose="020F0502020204030204" pitchFamily="34" charset="0"/>
                <a:cs typeface="Times New Roman" panose="02020603050405020304" pitchFamily="18" charset="0"/>
              </a:rPr>
              <a:t>1 structure de pilotage : Secrétariat exécutif </a:t>
            </a:r>
            <a:r>
              <a:rPr lang="fr-FR" sz="2000" dirty="0" smtClean="0">
                <a:solidFill>
                  <a:srgbClr val="000000"/>
                </a:solidFill>
                <a:latin typeface="Calibri" panose="020F0502020204030204" pitchFamily="34" charset="0"/>
                <a:cs typeface="Times New Roman" panose="02020603050405020304" pitchFamily="18" charset="0"/>
              </a:rPr>
              <a:t>(basé à Montpellier) + </a:t>
            </a:r>
            <a:r>
              <a:rPr lang="fr-FR" sz="2000" dirty="0">
                <a:solidFill>
                  <a:srgbClr val="000000"/>
                </a:solidFill>
                <a:latin typeface="Calibri" panose="020F0502020204030204" pitchFamily="34" charset="0"/>
                <a:cs typeface="Times New Roman" panose="02020603050405020304" pitchFamily="18" charset="0"/>
              </a:rPr>
              <a:t>4 animateurs régionaux </a:t>
            </a:r>
          </a:p>
          <a:p>
            <a:pPr marL="228600" indent="-182880" algn="just">
              <a:lnSpc>
                <a:spcPct val="90000"/>
              </a:lnSpc>
              <a:spcBef>
                <a:spcPts val="1400"/>
              </a:spcBef>
              <a:buClr>
                <a:srgbClr val="A6B727"/>
              </a:buClr>
              <a:buSzPct val="80000"/>
              <a:buFont typeface="Corbel" pitchFamily="34" charset="0"/>
              <a:buChar char="•"/>
            </a:pPr>
            <a:r>
              <a:rPr lang="fr-FR" sz="2400" dirty="0" smtClean="0">
                <a:solidFill>
                  <a:srgbClr val="000000"/>
                </a:solidFill>
                <a:latin typeface="Calibri" panose="020F0502020204030204" pitchFamily="34" charset="0"/>
                <a:cs typeface="Times New Roman" panose="02020603050405020304" pitchFamily="18" charset="0"/>
              </a:rPr>
              <a:t>1 organe de décision : le Bureau </a:t>
            </a:r>
          </a:p>
          <a:p>
            <a:pPr marL="228600" indent="-182880" algn="just">
              <a:lnSpc>
                <a:spcPct val="90000"/>
              </a:lnSpc>
              <a:spcBef>
                <a:spcPts val="1400"/>
              </a:spcBef>
              <a:buClr>
                <a:srgbClr val="A6B727"/>
              </a:buClr>
              <a:buSzPct val="80000"/>
              <a:buFont typeface="Corbel" pitchFamily="34" charset="0"/>
              <a:buChar char="•"/>
            </a:pPr>
            <a:r>
              <a:rPr lang="fr-FR" sz="2400" dirty="0" smtClean="0">
                <a:solidFill>
                  <a:srgbClr val="000000"/>
                </a:solidFill>
                <a:latin typeface="Calibri" panose="020F0502020204030204" pitchFamily="34" charset="0"/>
                <a:cs typeface="Times New Roman" panose="02020603050405020304" pitchFamily="18" charset="0"/>
              </a:rPr>
              <a:t>32 points focaux pays ( 2/pays)</a:t>
            </a:r>
          </a:p>
        </p:txBody>
      </p:sp>
      <p:pic>
        <p:nvPicPr>
          <p:cNvPr id="8" name="Image 7" descr="U:\COMMUNICATION\Logo\logo version Wor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sp>
        <p:nvSpPr>
          <p:cNvPr id="12" name="Espace réservé du numéro de diapositive 11"/>
          <p:cNvSpPr>
            <a:spLocks noGrp="1"/>
          </p:cNvSpPr>
          <p:nvPr>
            <p:ph type="sldNum" sz="quarter" idx="12"/>
          </p:nvPr>
        </p:nvSpPr>
        <p:spPr/>
        <p:txBody>
          <a:bodyPr/>
          <a:lstStyle/>
          <a:p>
            <a:fld id="{5291DE37-E717-4BF3-8B4B-114CB89C5B0E}" type="slidenum">
              <a:rPr lang="fr-FR" smtClean="0">
                <a:solidFill>
                  <a:srgbClr val="A6B727"/>
                </a:solidFill>
              </a:rPr>
              <a:pPr/>
              <a:t>8</a:t>
            </a:fld>
            <a:endParaRPr lang="fr-FR">
              <a:solidFill>
                <a:srgbClr val="A6B727"/>
              </a:solidFill>
            </a:endParaRPr>
          </a:p>
        </p:txBody>
      </p:sp>
      <p:sp>
        <p:nvSpPr>
          <p:cNvPr id="9" name="ZoneTexte 8"/>
          <p:cNvSpPr txBox="1"/>
          <p:nvPr/>
        </p:nvSpPr>
        <p:spPr>
          <a:xfrm>
            <a:off x="1559258" y="358898"/>
            <a:ext cx="7416824" cy="461665"/>
          </a:xfrm>
          <a:prstGeom prst="rect">
            <a:avLst/>
          </a:prstGeom>
          <a:solidFill>
            <a:schemeClr val="accent1">
              <a:lumMod val="20000"/>
              <a:lumOff val="80000"/>
            </a:schemeClr>
          </a:solidFill>
        </p:spPr>
        <p:txBody>
          <a:bodyPr wrap="square" rtlCol="0">
            <a:spAutoFit/>
          </a:bodyPr>
          <a:lstStyle/>
          <a:p>
            <a:r>
              <a:rPr lang="fr-FR" sz="2400" b="1" dirty="0" smtClean="0">
                <a:solidFill>
                  <a:srgbClr val="002060"/>
                </a:solidFill>
              </a:rPr>
              <a:t>I/ Historique du réseau FAR</a:t>
            </a:r>
            <a:endParaRPr lang="fr-FR" sz="2400" b="1" dirty="0">
              <a:solidFill>
                <a:srgbClr val="002060"/>
              </a:solidFill>
            </a:endParaRPr>
          </a:p>
        </p:txBody>
      </p:sp>
      <p:sp>
        <p:nvSpPr>
          <p:cNvPr id="10" name="Rectangle 9"/>
          <p:cNvSpPr/>
          <p:nvPr/>
        </p:nvSpPr>
        <p:spPr>
          <a:xfrm>
            <a:off x="5629844" y="724634"/>
            <a:ext cx="1604157" cy="400110"/>
          </a:xfrm>
          <a:prstGeom prst="rect">
            <a:avLst/>
          </a:prstGeom>
        </p:spPr>
        <p:txBody>
          <a:bodyPr wrap="none">
            <a:spAutoFit/>
          </a:bodyPr>
          <a:lstStyle/>
          <a:p>
            <a:r>
              <a:rPr lang="fr-FR" sz="2000" b="1" dirty="0" smtClean="0">
                <a:solidFill>
                  <a:schemeClr val="accent4">
                    <a:lumMod val="50000"/>
                  </a:schemeClr>
                </a:solidFill>
                <a:latin typeface="Calibri" panose="020F0502020204030204" pitchFamily="34" charset="0"/>
                <a:cs typeface="Times New Roman" panose="02020603050405020304" pitchFamily="18" charset="0"/>
              </a:rPr>
              <a:t>Gouvernance</a:t>
            </a:r>
            <a:endParaRPr lang="fr-FR" sz="2000" dirty="0"/>
          </a:p>
        </p:txBody>
      </p:sp>
      <p:pic>
        <p:nvPicPr>
          <p:cNvPr id="13" name="Image 12"/>
          <p:cNvPicPr>
            <a:picLocks noChangeAspect="1"/>
          </p:cNvPicPr>
          <p:nvPr>
            <p:custDataLst>
              <p:tags r:id="rId1"/>
            </p:custDataLst>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467544" y="2988750"/>
            <a:ext cx="4698151" cy="2195397"/>
          </a:xfrm>
          <a:prstGeom prst="rect">
            <a:avLst/>
          </a:prstGeom>
          <a:ln>
            <a:noFill/>
          </a:ln>
          <a:effectLst>
            <a:softEdge rad="112500"/>
          </a:effectLst>
        </p:spPr>
      </p:pic>
      <p:grpSp>
        <p:nvGrpSpPr>
          <p:cNvPr id="15" name="Groupe 14"/>
          <p:cNvGrpSpPr/>
          <p:nvPr/>
        </p:nvGrpSpPr>
        <p:grpSpPr>
          <a:xfrm>
            <a:off x="7452320" y="1733023"/>
            <a:ext cx="910288" cy="4144249"/>
            <a:chOff x="1007449" y="1931599"/>
            <a:chExt cx="982296" cy="4267083"/>
          </a:xfrm>
        </p:grpSpPr>
        <p:pic>
          <p:nvPicPr>
            <p:cNvPr id="16" name="Image 15"/>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l="25579" t="1832" r="4966"/>
            <a:stretch/>
          </p:blipFill>
          <p:spPr>
            <a:xfrm>
              <a:off x="1007449" y="5275352"/>
              <a:ext cx="956867" cy="923330"/>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grpSp>
          <p:nvGrpSpPr>
            <p:cNvPr id="17" name="Groupe 16"/>
            <p:cNvGrpSpPr/>
            <p:nvPr/>
          </p:nvGrpSpPr>
          <p:grpSpPr>
            <a:xfrm>
              <a:off x="1007449" y="1931599"/>
              <a:ext cx="982296" cy="3133962"/>
              <a:chOff x="1007449" y="1931599"/>
              <a:chExt cx="982296" cy="3133962"/>
            </a:xfrm>
          </p:grpSpPr>
          <p:pic>
            <p:nvPicPr>
              <p:cNvPr id="18" name="Image 17"/>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007449" y="1931599"/>
                <a:ext cx="958701" cy="95870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9" name="Image 18"/>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007449" y="2984319"/>
                <a:ext cx="950459" cy="950459"/>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20" name="Picture 2" descr="C:\Users\rengardf\Pictures\Photos FAR\13007101_10208027347235571_630070330929477755_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0531" y="4097356"/>
                <a:ext cx="969214" cy="968205"/>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grpSp>
      </p:grpSp>
      <p:sp>
        <p:nvSpPr>
          <p:cNvPr id="4" name="ZoneTexte 3"/>
          <p:cNvSpPr txBox="1"/>
          <p:nvPr/>
        </p:nvSpPr>
        <p:spPr>
          <a:xfrm>
            <a:off x="226036" y="5184147"/>
            <a:ext cx="5438304" cy="1015663"/>
          </a:xfrm>
          <a:prstGeom prst="rect">
            <a:avLst/>
          </a:prstGeom>
          <a:noFill/>
        </p:spPr>
        <p:txBody>
          <a:bodyPr wrap="square" rtlCol="0">
            <a:spAutoFit/>
          </a:bodyPr>
          <a:lstStyle/>
          <a:p>
            <a:pPr algn="ctr"/>
            <a:r>
              <a:rPr lang="fr-FR" sz="1400" b="1" dirty="0" smtClean="0"/>
              <a:t>Le Bureau du réseau international FAR actuel  </a:t>
            </a:r>
            <a:r>
              <a:rPr lang="fr-FR" sz="1400" dirty="0" smtClean="0"/>
              <a:t>- de gauche à droite : Kamel BENNOUNA, Trésorier (Maroc);  Pierre Blaise ANGO, Président (Cameroun) ;Ousmane KABORE, Secrétaire ( Burkina Faso)</a:t>
            </a:r>
          </a:p>
          <a:p>
            <a:pPr algn="ctr"/>
            <a:endParaRPr lang="fr-FR" dirty="0"/>
          </a:p>
        </p:txBody>
      </p:sp>
      <p:sp>
        <p:nvSpPr>
          <p:cNvPr id="21" name="ZoneTexte 20"/>
          <p:cNvSpPr txBox="1"/>
          <p:nvPr/>
        </p:nvSpPr>
        <p:spPr>
          <a:xfrm>
            <a:off x="5868144" y="6073551"/>
            <a:ext cx="2664296" cy="307777"/>
          </a:xfrm>
          <a:prstGeom prst="rect">
            <a:avLst/>
          </a:prstGeom>
          <a:noFill/>
        </p:spPr>
        <p:txBody>
          <a:bodyPr wrap="square" rtlCol="0">
            <a:spAutoFit/>
          </a:bodyPr>
          <a:lstStyle/>
          <a:p>
            <a:pPr algn="ctr"/>
            <a:r>
              <a:rPr lang="fr-FR" sz="1400" dirty="0" smtClean="0"/>
              <a:t>Secrétariat exécutif</a:t>
            </a:r>
            <a:endParaRPr lang="fr-FR" dirty="0"/>
          </a:p>
        </p:txBody>
      </p:sp>
      <p:grpSp>
        <p:nvGrpSpPr>
          <p:cNvPr id="2" name="Groupe 1"/>
          <p:cNvGrpSpPr/>
          <p:nvPr/>
        </p:nvGrpSpPr>
        <p:grpSpPr>
          <a:xfrm>
            <a:off x="6017466" y="1733023"/>
            <a:ext cx="870659" cy="4288264"/>
            <a:chOff x="6367050" y="2504983"/>
            <a:chExt cx="763360" cy="3974539"/>
          </a:xfrm>
        </p:grpSpPr>
        <p:pic>
          <p:nvPicPr>
            <p:cNvPr id="1026" name="Picture 2" descr="C:\Users\rengardf\Pictures\Photos FAR\2018\Séminaire international Abidjan\IMG_1970.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554" r="7866" b="27594"/>
            <a:stretch/>
          </p:blipFill>
          <p:spPr bwMode="auto">
            <a:xfrm>
              <a:off x="6367050" y="2504983"/>
              <a:ext cx="742175" cy="924017"/>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C:\Users\rengardf\Desktop\AG 2019 Tunisie\1. PPT A PRESENTER\Jour 1\Photos SE\Florette.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0484" t="1" r="11626" b="9066"/>
            <a:stretch/>
          </p:blipFill>
          <p:spPr bwMode="auto">
            <a:xfrm>
              <a:off x="6388235" y="4502918"/>
              <a:ext cx="742175" cy="975506"/>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C:\Users\rengardf\Desktop\AG 2019 Tunisie\1. PPT A PRESENTER\Jour 1\Photos SE\Hassan.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79337" y="3501409"/>
              <a:ext cx="740660" cy="935703"/>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C:\Users\rengardf\Desktop\AG 2019 Tunisie\1. PPT A PRESENTER\Jour 1\Photos SE\kb BIS.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3162" r="7815" b="8948"/>
            <a:stretch/>
          </p:blipFill>
          <p:spPr bwMode="auto">
            <a:xfrm>
              <a:off x="6388235" y="5556373"/>
              <a:ext cx="742175" cy="923149"/>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6450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0365" y="1285638"/>
            <a:ext cx="8282122" cy="4429363"/>
          </a:xfrm>
        </p:spPr>
        <p:txBody>
          <a:bodyPr/>
          <a:lstStyle/>
          <a:p>
            <a:pPr marL="274320" lvl="1" indent="0" algn="just">
              <a:buClr>
                <a:srgbClr val="A6B727"/>
              </a:buClr>
              <a:buNone/>
            </a:pPr>
            <a:r>
              <a:rPr lang="fr-FR" sz="2400" dirty="0" smtClean="0">
                <a:solidFill>
                  <a:srgbClr val="000000"/>
                </a:solidFill>
                <a:latin typeface="Calibri" panose="020F0502020204030204" pitchFamily="34" charset="0"/>
                <a:cs typeface="Times New Roman" panose="02020603050405020304" pitchFamily="18" charset="0"/>
              </a:rPr>
              <a:t> </a:t>
            </a:r>
          </a:p>
          <a:p>
            <a:pPr lvl="1" algn="just">
              <a:buClr>
                <a:srgbClr val="A6B727"/>
              </a:buClr>
              <a:buFont typeface="Wingdings" panose="05000000000000000000" pitchFamily="2" charset="2"/>
              <a:buChar char="Ø"/>
            </a:pPr>
            <a:r>
              <a:rPr lang="fr-FR" sz="2400" b="1" dirty="0" smtClean="0">
                <a:solidFill>
                  <a:srgbClr val="000000"/>
                </a:solidFill>
                <a:latin typeface="Calibri" panose="020F0502020204030204" pitchFamily="34" charset="0"/>
                <a:cs typeface="Times New Roman" panose="02020603050405020304" pitchFamily="18" charset="0"/>
              </a:rPr>
              <a:t> Appui technique et financier dans la réalisation de diagnostics nationaux du dispositif de FAR</a:t>
            </a:r>
            <a:endParaRPr lang="fr-FR" sz="2400" dirty="0" smtClean="0">
              <a:solidFill>
                <a:srgbClr val="000000"/>
              </a:solidFill>
              <a:latin typeface="Calibri" panose="020F0502020204030204" pitchFamily="34" charset="0"/>
              <a:cs typeface="Times New Roman" panose="02020603050405020304" pitchFamily="18" charset="0"/>
            </a:endParaRPr>
          </a:p>
          <a:p>
            <a:pPr lvl="1" algn="just">
              <a:buClr>
                <a:srgbClr val="A6B727"/>
              </a:buClr>
              <a:buFont typeface="Wingdings" panose="05000000000000000000" pitchFamily="2" charset="2"/>
              <a:buChar char="Ø"/>
            </a:pPr>
            <a:endParaRPr lang="fr-FR" sz="2400" dirty="0">
              <a:solidFill>
                <a:srgbClr val="000000"/>
              </a:solidFill>
              <a:latin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2"/>
          </p:nvPr>
        </p:nvSpPr>
        <p:spPr/>
        <p:txBody>
          <a:bodyPr/>
          <a:lstStyle/>
          <a:p>
            <a:fld id="{5291DE37-E717-4BF3-8B4B-114CB89C5B0E}" type="slidenum">
              <a:rPr lang="fr-FR" smtClean="0">
                <a:solidFill>
                  <a:srgbClr val="A6B727"/>
                </a:solidFill>
              </a:rPr>
              <a:pPr/>
              <a:t>9</a:t>
            </a:fld>
            <a:endParaRPr lang="fr-FR">
              <a:solidFill>
                <a:srgbClr val="A6B727"/>
              </a:solidFill>
            </a:endParaRPr>
          </a:p>
        </p:txBody>
      </p:sp>
      <p:pic>
        <p:nvPicPr>
          <p:cNvPr id="5" name="Image 4" descr="U:\COMMUNICATION\Logo\logo version Wor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64" y="358898"/>
            <a:ext cx="1093284" cy="621830"/>
          </a:xfrm>
          <a:prstGeom prst="rect">
            <a:avLst/>
          </a:prstGeom>
          <a:noFill/>
          <a:ln>
            <a:noFill/>
          </a:ln>
        </p:spPr>
      </p:pic>
      <p:pic>
        <p:nvPicPr>
          <p:cNvPr id="10" name="Image 9"/>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87233"/>
            <a:ext cx="2116520" cy="3357905"/>
          </a:xfrm>
          <a:prstGeom prst="rect">
            <a:avLst/>
          </a:prstGeom>
          <a:noFill/>
          <a:ln w="12700">
            <a:solidFill>
              <a:schemeClr val="tx1"/>
            </a:solidFill>
          </a:ln>
        </p:spPr>
      </p:pic>
      <p:sp>
        <p:nvSpPr>
          <p:cNvPr id="11" name="ZoneTexte 10"/>
          <p:cNvSpPr txBox="1"/>
          <p:nvPr/>
        </p:nvSpPr>
        <p:spPr>
          <a:xfrm>
            <a:off x="2771800" y="2684819"/>
            <a:ext cx="5664266" cy="2308324"/>
          </a:xfrm>
          <a:prstGeom prst="rect">
            <a:avLst/>
          </a:prstGeom>
          <a:noFill/>
        </p:spPr>
        <p:txBody>
          <a:bodyPr wrap="square" rtlCol="0">
            <a:spAutoFit/>
          </a:bodyPr>
          <a:lstStyle/>
          <a:p>
            <a:r>
              <a:rPr lang="fr-FR" dirty="0" smtClean="0">
                <a:solidFill>
                  <a:schemeClr val="accent3">
                    <a:lumMod val="75000"/>
                  </a:schemeClr>
                </a:solidFill>
              </a:rPr>
              <a:t>Octobre 2019 </a:t>
            </a:r>
            <a:r>
              <a:rPr lang="fr-FR" dirty="0" smtClean="0"/>
              <a:t>: Rédaction d’un </a:t>
            </a:r>
            <a:r>
              <a:rPr lang="fr-FR" b="1" i="1" u="sng" dirty="0"/>
              <a:t>P</a:t>
            </a:r>
            <a:r>
              <a:rPr lang="fr-FR" b="1" i="1" u="sng" dirty="0" smtClean="0"/>
              <a:t>ré-diagnostic de la FAR en République Démocratique du Congo</a:t>
            </a:r>
          </a:p>
          <a:p>
            <a:endParaRPr lang="fr-FR" b="1" dirty="0" smtClean="0"/>
          </a:p>
          <a:p>
            <a:r>
              <a:rPr lang="fr-FR" dirty="0" smtClean="0">
                <a:solidFill>
                  <a:schemeClr val="accent3">
                    <a:lumMod val="75000"/>
                  </a:schemeClr>
                </a:solidFill>
              </a:rPr>
              <a:t>Décembre 2019</a:t>
            </a:r>
            <a:r>
              <a:rPr lang="fr-FR" dirty="0" smtClean="0"/>
              <a:t>: Publication de </a:t>
            </a:r>
            <a:r>
              <a:rPr lang="fr-FR" b="1" i="1" u="sng" dirty="0" smtClean="0"/>
              <a:t>L’étude diagnostique de la formation agricole et rurale du Mali </a:t>
            </a:r>
          </a:p>
          <a:p>
            <a:endParaRPr lang="fr-FR" dirty="0" smtClean="0"/>
          </a:p>
          <a:p>
            <a:r>
              <a:rPr lang="fr-FR" dirty="0" smtClean="0"/>
              <a:t>Ces 2 dernières années : 7 diagnostics nationaux produits (Niger, RCA, Angola, Sénégal etc</a:t>
            </a:r>
            <a:r>
              <a:rPr lang="fr-FR" dirty="0"/>
              <a:t>.</a:t>
            </a:r>
            <a:r>
              <a:rPr lang="fr-FR" dirty="0" smtClean="0"/>
              <a:t>)</a:t>
            </a:r>
            <a:endParaRPr lang="fr-FR" dirty="0"/>
          </a:p>
        </p:txBody>
      </p:sp>
      <p:sp>
        <p:nvSpPr>
          <p:cNvPr id="9" name="Flèche droite 8"/>
          <p:cNvSpPr/>
          <p:nvPr/>
        </p:nvSpPr>
        <p:spPr>
          <a:xfrm>
            <a:off x="2915816" y="5563218"/>
            <a:ext cx="864096" cy="524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995935" y="5491391"/>
            <a:ext cx="4819039" cy="707886"/>
          </a:xfrm>
          <a:prstGeom prst="rect">
            <a:avLst/>
          </a:prstGeom>
          <a:noFill/>
        </p:spPr>
        <p:txBody>
          <a:bodyPr wrap="square" rtlCol="0">
            <a:spAutoFit/>
          </a:bodyPr>
          <a:lstStyle/>
          <a:p>
            <a:r>
              <a:rPr lang="fr-FR" sz="2000" b="1" dirty="0" smtClean="0"/>
              <a:t>Le diagnostic constitue souvent un préalable de la SNFAR </a:t>
            </a:r>
            <a:endParaRPr lang="fr-FR" sz="2000" dirty="0"/>
          </a:p>
        </p:txBody>
      </p:sp>
      <p:sp>
        <p:nvSpPr>
          <p:cNvPr id="16" name="ZoneTexte 15"/>
          <p:cNvSpPr txBox="1"/>
          <p:nvPr/>
        </p:nvSpPr>
        <p:spPr>
          <a:xfrm>
            <a:off x="1398151" y="260648"/>
            <a:ext cx="7416824" cy="523220"/>
          </a:xfrm>
          <a:prstGeom prst="rect">
            <a:avLst/>
          </a:prstGeom>
          <a:solidFill>
            <a:schemeClr val="accent1">
              <a:lumMod val="20000"/>
              <a:lumOff val="80000"/>
            </a:schemeClr>
          </a:solidFill>
        </p:spPr>
        <p:txBody>
          <a:bodyPr wrap="square" rtlCol="0">
            <a:spAutoFit/>
          </a:bodyPr>
          <a:lstStyle/>
          <a:p>
            <a:r>
              <a:rPr lang="fr-FR" sz="2800" b="1" dirty="0" smtClean="0">
                <a:solidFill>
                  <a:srgbClr val="002060"/>
                </a:solidFill>
              </a:rPr>
              <a:t>II/ </a:t>
            </a:r>
            <a:r>
              <a:rPr lang="fr-FR" sz="2400" b="1" dirty="0">
                <a:solidFill>
                  <a:srgbClr val="002060"/>
                </a:solidFill>
              </a:rPr>
              <a:t>L</a:t>
            </a:r>
            <a:r>
              <a:rPr lang="fr-FR" sz="2400" b="1" dirty="0" smtClean="0">
                <a:solidFill>
                  <a:srgbClr val="002060"/>
                </a:solidFill>
              </a:rPr>
              <a:t>e réseau FAR en action</a:t>
            </a:r>
            <a:endParaRPr lang="fr-FR" sz="2400" b="1" dirty="0">
              <a:solidFill>
                <a:srgbClr val="002060"/>
              </a:solidFill>
            </a:endParaRPr>
          </a:p>
        </p:txBody>
      </p:sp>
      <p:grpSp>
        <p:nvGrpSpPr>
          <p:cNvPr id="17" name="Groupe 16"/>
          <p:cNvGrpSpPr/>
          <p:nvPr/>
        </p:nvGrpSpPr>
        <p:grpSpPr>
          <a:xfrm>
            <a:off x="1451599" y="783868"/>
            <a:ext cx="6720801" cy="646331"/>
            <a:chOff x="307578" y="974793"/>
            <a:chExt cx="8470636" cy="646331"/>
          </a:xfrm>
        </p:grpSpPr>
        <p:sp>
          <p:nvSpPr>
            <p:cNvPr id="18" name="Rectangle 17"/>
            <p:cNvSpPr/>
            <p:nvPr/>
          </p:nvSpPr>
          <p:spPr>
            <a:xfrm>
              <a:off x="307578" y="1035360"/>
              <a:ext cx="1440160" cy="319875"/>
            </a:xfrm>
            <a:prstGeom prst="rect">
              <a:avLst/>
            </a:prstGeom>
            <a:solidFill>
              <a:srgbClr val="F07F09">
                <a:alpha val="55000"/>
              </a:srgbClr>
            </a:solidFill>
            <a:ln w="95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black"/>
                  </a:solidFill>
                  <a:effectLst/>
                  <a:uLnTx/>
                  <a:uFillTx/>
                  <a:latin typeface="Century Gothic" panose="020B0502020202020204"/>
                  <a:ea typeface="+mn-ea"/>
                  <a:cs typeface="+mn-cs"/>
                </a:rPr>
                <a:t>Axe 1</a:t>
              </a:r>
            </a:p>
          </p:txBody>
        </p:sp>
        <p:sp>
          <p:nvSpPr>
            <p:cNvPr id="19" name="ZoneTexte 18"/>
            <p:cNvSpPr txBox="1"/>
            <p:nvPr/>
          </p:nvSpPr>
          <p:spPr>
            <a:xfrm>
              <a:off x="1781844" y="974793"/>
              <a:ext cx="6996370" cy="646331"/>
            </a:xfrm>
            <a:prstGeom prst="rect">
              <a:avLst/>
            </a:prstGeom>
            <a:noFill/>
          </p:spPr>
          <p:txBody>
            <a:bodyPr wrap="square" rtlCol="0">
              <a:spAutoFit/>
            </a:bodyPr>
            <a:lstStyle/>
            <a:p>
              <a:pPr marL="0" lvl="3"/>
              <a:r>
                <a:rPr lang="fr-FR" dirty="0">
                  <a:solidFill>
                    <a:srgbClr val="000000"/>
                  </a:solidFill>
                  <a:latin typeface="Calibri" panose="020F0502020204030204" pitchFamily="34" charset="0"/>
                  <a:ea typeface="Calibri" panose="020F0502020204030204" pitchFamily="34" charset="0"/>
                </a:rPr>
                <a:t>Appui à la </a:t>
              </a:r>
              <a:r>
                <a:rPr lang="fr-FR" b="1" dirty="0">
                  <a:solidFill>
                    <a:srgbClr val="000000"/>
                  </a:solidFill>
                  <a:latin typeface="Calibri" panose="020F0502020204030204" pitchFamily="34" charset="0"/>
                  <a:ea typeface="Calibri" panose="020F0502020204030204" pitchFamily="34" charset="0"/>
                </a:rPr>
                <a:t>structuration et à la </a:t>
              </a:r>
              <a:r>
                <a:rPr lang="fr-FR" b="1" dirty="0" smtClean="0">
                  <a:solidFill>
                    <a:srgbClr val="000000"/>
                  </a:solidFill>
                  <a:latin typeface="Calibri" panose="020F0502020204030204" pitchFamily="34" charset="0"/>
                  <a:ea typeface="Calibri" panose="020F0502020204030204" pitchFamily="34" charset="0"/>
                </a:rPr>
                <a:t>gouvernance </a:t>
              </a:r>
            </a:p>
            <a:p>
              <a:pPr marL="0" lvl="3"/>
              <a:r>
                <a:rPr lang="fr-FR" b="1" dirty="0" smtClean="0">
                  <a:solidFill>
                    <a:srgbClr val="000000"/>
                  </a:solidFill>
                  <a:latin typeface="Calibri" panose="020F0502020204030204" pitchFamily="34" charset="0"/>
                  <a:ea typeface="Calibri" panose="020F0502020204030204" pitchFamily="34" charset="0"/>
                </a:rPr>
                <a:t>des </a:t>
              </a:r>
              <a:r>
                <a:rPr lang="fr-FR" b="1" dirty="0">
                  <a:solidFill>
                    <a:srgbClr val="000000"/>
                  </a:solidFill>
                  <a:latin typeface="Calibri" panose="020F0502020204030204" pitchFamily="34" charset="0"/>
                  <a:ea typeface="Calibri" panose="020F0502020204030204" pitchFamily="34" charset="0"/>
                </a:rPr>
                <a:t>réseaux nationaux </a:t>
              </a:r>
            </a:p>
          </p:txBody>
        </p:sp>
      </p:grpSp>
    </p:spTree>
    <p:extLst>
      <p:ext uri="{BB962C8B-B14F-4D97-AF65-F5344CB8AC3E}">
        <p14:creationId xmlns:p14="http://schemas.microsoft.com/office/powerpoint/2010/main" val="294078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1_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3103</Words>
  <Application>Microsoft Office PowerPoint</Application>
  <PresentationFormat>Affichage à l'écran (4:3)</PresentationFormat>
  <Paragraphs>377</Paragraphs>
  <Slides>19</Slides>
  <Notes>19</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Base</vt:lpstr>
      <vt:lpstr>1_Base</vt:lpstr>
      <vt:lpstr>Présentation PowerPoint</vt:lpstr>
      <vt:lpstr>Présentation PowerPoint</vt:lpstr>
      <vt:lpstr>Présentation PowerPoint</vt:lpstr>
      <vt:lpstr>Les 17 pays membres du réseau FAR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Perspectives pour 2020 :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Florette RENGARD</dc:creator>
  <cp:lastModifiedBy>Florette RENGARD</cp:lastModifiedBy>
  <cp:revision>187</cp:revision>
  <cp:lastPrinted>2019-05-15T06:57:30Z</cp:lastPrinted>
  <dcterms:created xsi:type="dcterms:W3CDTF">2019-02-06T12:54:22Z</dcterms:created>
  <dcterms:modified xsi:type="dcterms:W3CDTF">2020-02-03T15:22:46Z</dcterms:modified>
</cp:coreProperties>
</file>