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453" r:id="rId2"/>
    <p:sldId id="590" r:id="rId3"/>
    <p:sldId id="640" r:id="rId4"/>
    <p:sldId id="643" r:id="rId5"/>
    <p:sldId id="637" r:id="rId6"/>
    <p:sldId id="642" r:id="rId7"/>
    <p:sldId id="636" r:id="rId8"/>
    <p:sldId id="600" r:id="rId9"/>
    <p:sldId id="639" r:id="rId10"/>
    <p:sldId id="604" r:id="rId11"/>
    <p:sldId id="620" r:id="rId12"/>
    <p:sldId id="632" r:id="rId13"/>
    <p:sldId id="644" r:id="rId14"/>
    <p:sldId id="645" r:id="rId15"/>
    <p:sldId id="646" r:id="rId16"/>
    <p:sldId id="647" r:id="rId17"/>
    <p:sldId id="648" r:id="rId18"/>
    <p:sldId id="649" r:id="rId19"/>
    <p:sldId id="634" r:id="rId20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eu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00000"/>
    <a:srgbClr val="CED2DC"/>
    <a:srgbClr val="FFF5E1"/>
    <a:srgbClr val="FFCCFF"/>
    <a:srgbClr val="E8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162" autoAdjust="0"/>
  </p:normalViewPr>
  <p:slideViewPr>
    <p:cSldViewPr>
      <p:cViewPr varScale="1">
        <p:scale>
          <a:sx n="66" d="100"/>
          <a:sy n="66" d="100"/>
        </p:scale>
        <p:origin x="123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8568"/>
    </p:cViewPr>
  </p:sorterViewPr>
  <p:notesViewPr>
    <p:cSldViewPr>
      <p:cViewPr varScale="1">
        <p:scale>
          <a:sx n="82" d="100"/>
          <a:sy n="82" d="100"/>
        </p:scale>
        <p:origin x="3114" y="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7128F-4DC8-4C07-9775-F4C0B186059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91B753-C44E-42BC-BAE4-5B2047A8C234}">
      <dgm:prSet phldrT="[Texte]"/>
      <dgm:spPr/>
      <dgm:t>
        <a:bodyPr/>
        <a:lstStyle/>
        <a:p>
          <a:r>
            <a:rPr lang="fr-FR" dirty="0" smtClean="0"/>
            <a:t>Vulgarisation Agricole</a:t>
          </a:r>
          <a:endParaRPr lang="fr-FR" dirty="0"/>
        </a:p>
      </dgm:t>
    </dgm:pt>
    <dgm:pt modelId="{0FC6BA50-AB82-4512-8E16-1C3D95AFE088}" type="parTrans" cxnId="{8D32D751-7508-4FA1-856A-CEB29B52C3D8}">
      <dgm:prSet/>
      <dgm:spPr/>
      <dgm:t>
        <a:bodyPr/>
        <a:lstStyle/>
        <a:p>
          <a:endParaRPr lang="fr-FR"/>
        </a:p>
      </dgm:t>
    </dgm:pt>
    <dgm:pt modelId="{3E77C6F5-A8A4-41F2-B9C6-2A554396F7F6}" type="sibTrans" cxnId="{8D32D751-7508-4FA1-856A-CEB29B52C3D8}">
      <dgm:prSet/>
      <dgm:spPr>
        <a:solidFill>
          <a:srgbClr val="C00000"/>
        </a:solidFill>
      </dgm:spPr>
      <dgm:t>
        <a:bodyPr/>
        <a:lstStyle/>
        <a:p>
          <a:endParaRPr lang="fr-FR"/>
        </a:p>
      </dgm:t>
    </dgm:pt>
    <dgm:pt modelId="{6B0B0C3F-2ACC-468C-B1B2-F7379A6EC944}">
      <dgm:prSet phldrT="[Texte]"/>
      <dgm:spPr/>
      <dgm:t>
        <a:bodyPr/>
        <a:lstStyle/>
        <a:p>
          <a:r>
            <a:rPr lang="fr-FR"/>
            <a:t>Recherche et innovation</a:t>
          </a:r>
        </a:p>
      </dgm:t>
    </dgm:pt>
    <dgm:pt modelId="{8C4D75E2-95FB-4967-A3D9-4057A747F907}" type="parTrans" cxnId="{BEC980A8-FC8C-40C4-9870-8D447D260DB5}">
      <dgm:prSet/>
      <dgm:spPr/>
      <dgm:t>
        <a:bodyPr/>
        <a:lstStyle/>
        <a:p>
          <a:endParaRPr lang="fr-FR"/>
        </a:p>
      </dgm:t>
    </dgm:pt>
    <dgm:pt modelId="{1DF12951-A894-40B4-A438-9CD23EF64D1A}" type="sibTrans" cxnId="{BEC980A8-FC8C-40C4-9870-8D447D260DB5}">
      <dgm:prSet/>
      <dgm:spPr>
        <a:solidFill>
          <a:srgbClr val="FFCC66"/>
        </a:solidFill>
      </dgm:spPr>
      <dgm:t>
        <a:bodyPr/>
        <a:lstStyle/>
        <a:p>
          <a:endParaRPr lang="fr-FR"/>
        </a:p>
      </dgm:t>
    </dgm:pt>
    <dgm:pt modelId="{338F95B6-5AF0-4F2A-8D1E-16BB9BE517F2}">
      <dgm:prSet phldrT="[Texte]"/>
      <dgm:spPr/>
      <dgm:t>
        <a:bodyPr/>
        <a:lstStyle/>
        <a:p>
          <a:r>
            <a:rPr lang="fr-FR"/>
            <a:t>Formation et Apprentissage</a:t>
          </a:r>
        </a:p>
      </dgm:t>
    </dgm:pt>
    <dgm:pt modelId="{FB4E9105-8A5A-4FF9-9B48-4DA5268B8AB8}" type="parTrans" cxnId="{24A29D0F-A7F0-486A-8ECD-68A0A6D67502}">
      <dgm:prSet/>
      <dgm:spPr/>
      <dgm:t>
        <a:bodyPr/>
        <a:lstStyle/>
        <a:p>
          <a:endParaRPr lang="fr-FR"/>
        </a:p>
      </dgm:t>
    </dgm:pt>
    <dgm:pt modelId="{780E5BD7-C1AD-428D-97D6-79DADDC3BA7D}" type="sibTrans" cxnId="{24A29D0F-A7F0-486A-8ECD-68A0A6D67502}">
      <dgm:prSet/>
      <dgm:spPr/>
      <dgm:t>
        <a:bodyPr/>
        <a:lstStyle/>
        <a:p>
          <a:endParaRPr lang="fr-FR"/>
        </a:p>
      </dgm:t>
    </dgm:pt>
    <dgm:pt modelId="{AA4A42AA-F4F7-427D-9186-56529277E58B}" type="pres">
      <dgm:prSet presAssocID="{5027128F-4DC8-4C07-9775-F4C0B18605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309373-63C6-449D-B994-116F5E8AE238}" type="pres">
      <dgm:prSet presAssocID="{CB91B753-C44E-42BC-BAE4-5B2047A8C23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64E60A-30AC-429F-B83A-BD578D2BBF76}" type="pres">
      <dgm:prSet presAssocID="{3E77C6F5-A8A4-41F2-B9C6-2A554396F7F6}" presName="sibTrans" presStyleLbl="sibTrans2D1" presStyleIdx="0" presStyleCnt="3"/>
      <dgm:spPr/>
      <dgm:t>
        <a:bodyPr/>
        <a:lstStyle/>
        <a:p>
          <a:endParaRPr lang="fr-FR"/>
        </a:p>
      </dgm:t>
    </dgm:pt>
    <dgm:pt modelId="{0EF669C2-0641-4EFA-A495-6C540C955DD0}" type="pres">
      <dgm:prSet presAssocID="{3E77C6F5-A8A4-41F2-B9C6-2A554396F7F6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5C571E04-3758-4398-BFB8-2DEB1667C1CF}" type="pres">
      <dgm:prSet presAssocID="{6B0B0C3F-2ACC-468C-B1B2-F7379A6EC94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06C004-ADBF-4A20-8B63-D96DE838BAC9}" type="pres">
      <dgm:prSet presAssocID="{1DF12951-A894-40B4-A438-9CD23EF64D1A}" presName="sibTrans" presStyleLbl="sibTrans2D1" presStyleIdx="1" presStyleCnt="3"/>
      <dgm:spPr/>
      <dgm:t>
        <a:bodyPr/>
        <a:lstStyle/>
        <a:p>
          <a:endParaRPr lang="fr-FR"/>
        </a:p>
      </dgm:t>
    </dgm:pt>
    <dgm:pt modelId="{BE47E7EF-FACF-4197-85C4-8EA830E283C8}" type="pres">
      <dgm:prSet presAssocID="{1DF12951-A894-40B4-A438-9CD23EF64D1A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5F0190A9-683B-4A5C-8135-008AAC14B1B7}" type="pres">
      <dgm:prSet presAssocID="{338F95B6-5AF0-4F2A-8D1E-16BB9BE517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44B55A-127A-44BA-B552-9351BFB8EF8D}" type="pres">
      <dgm:prSet presAssocID="{780E5BD7-C1AD-428D-97D6-79DADDC3BA7D}" presName="sibTrans" presStyleLbl="sibTrans2D1" presStyleIdx="2" presStyleCnt="3"/>
      <dgm:spPr/>
      <dgm:t>
        <a:bodyPr/>
        <a:lstStyle/>
        <a:p>
          <a:endParaRPr lang="fr-FR"/>
        </a:p>
      </dgm:t>
    </dgm:pt>
    <dgm:pt modelId="{A9E1F0C5-6424-4675-90DB-63432F73A7F6}" type="pres">
      <dgm:prSet presAssocID="{780E5BD7-C1AD-428D-97D6-79DADDC3BA7D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3EEF50AE-7E9E-48A7-88FA-84543C84A222}" type="presOf" srcId="{1DF12951-A894-40B4-A438-9CD23EF64D1A}" destId="{5F06C004-ADBF-4A20-8B63-D96DE838BAC9}" srcOrd="0" destOrd="0" presId="urn:microsoft.com/office/officeart/2005/8/layout/cycle7"/>
    <dgm:cxn modelId="{40D3D83A-3215-41BC-8137-D86FA272CE2D}" type="presOf" srcId="{3E77C6F5-A8A4-41F2-B9C6-2A554396F7F6}" destId="{0EF669C2-0641-4EFA-A495-6C540C955DD0}" srcOrd="1" destOrd="0" presId="urn:microsoft.com/office/officeart/2005/8/layout/cycle7"/>
    <dgm:cxn modelId="{1E9B2452-F9B2-447F-9ABE-87F67662CD5F}" type="presOf" srcId="{CB91B753-C44E-42BC-BAE4-5B2047A8C234}" destId="{70309373-63C6-449D-B994-116F5E8AE238}" srcOrd="0" destOrd="0" presId="urn:microsoft.com/office/officeart/2005/8/layout/cycle7"/>
    <dgm:cxn modelId="{E96D8EFE-7216-4838-A2B6-61B177585832}" type="presOf" srcId="{780E5BD7-C1AD-428D-97D6-79DADDC3BA7D}" destId="{A9E1F0C5-6424-4675-90DB-63432F73A7F6}" srcOrd="1" destOrd="0" presId="urn:microsoft.com/office/officeart/2005/8/layout/cycle7"/>
    <dgm:cxn modelId="{8EEC3CEB-7E31-491B-956B-74261417A137}" type="presOf" srcId="{1DF12951-A894-40B4-A438-9CD23EF64D1A}" destId="{BE47E7EF-FACF-4197-85C4-8EA830E283C8}" srcOrd="1" destOrd="0" presId="urn:microsoft.com/office/officeart/2005/8/layout/cycle7"/>
    <dgm:cxn modelId="{DA1A1566-DDDF-43EF-9961-4E11D72AA0F8}" type="presOf" srcId="{338F95B6-5AF0-4F2A-8D1E-16BB9BE517F2}" destId="{5F0190A9-683B-4A5C-8135-008AAC14B1B7}" srcOrd="0" destOrd="0" presId="urn:microsoft.com/office/officeart/2005/8/layout/cycle7"/>
    <dgm:cxn modelId="{BEC980A8-FC8C-40C4-9870-8D447D260DB5}" srcId="{5027128F-4DC8-4C07-9775-F4C0B186059D}" destId="{6B0B0C3F-2ACC-468C-B1B2-F7379A6EC944}" srcOrd="1" destOrd="0" parTransId="{8C4D75E2-95FB-4967-A3D9-4057A747F907}" sibTransId="{1DF12951-A894-40B4-A438-9CD23EF64D1A}"/>
    <dgm:cxn modelId="{8D32D751-7508-4FA1-856A-CEB29B52C3D8}" srcId="{5027128F-4DC8-4C07-9775-F4C0B186059D}" destId="{CB91B753-C44E-42BC-BAE4-5B2047A8C234}" srcOrd="0" destOrd="0" parTransId="{0FC6BA50-AB82-4512-8E16-1C3D95AFE088}" sibTransId="{3E77C6F5-A8A4-41F2-B9C6-2A554396F7F6}"/>
    <dgm:cxn modelId="{24A29D0F-A7F0-486A-8ECD-68A0A6D67502}" srcId="{5027128F-4DC8-4C07-9775-F4C0B186059D}" destId="{338F95B6-5AF0-4F2A-8D1E-16BB9BE517F2}" srcOrd="2" destOrd="0" parTransId="{FB4E9105-8A5A-4FF9-9B48-4DA5268B8AB8}" sibTransId="{780E5BD7-C1AD-428D-97D6-79DADDC3BA7D}"/>
    <dgm:cxn modelId="{C30360A8-A3E9-4504-BF18-DD5019CFF1C1}" type="presOf" srcId="{3E77C6F5-A8A4-41F2-B9C6-2A554396F7F6}" destId="{8264E60A-30AC-429F-B83A-BD578D2BBF76}" srcOrd="0" destOrd="0" presId="urn:microsoft.com/office/officeart/2005/8/layout/cycle7"/>
    <dgm:cxn modelId="{1C358785-3DD8-4087-A43A-091DF5112DD5}" type="presOf" srcId="{780E5BD7-C1AD-428D-97D6-79DADDC3BA7D}" destId="{8944B55A-127A-44BA-B552-9351BFB8EF8D}" srcOrd="0" destOrd="0" presId="urn:microsoft.com/office/officeart/2005/8/layout/cycle7"/>
    <dgm:cxn modelId="{12A59A1F-1091-4C5F-BF4E-51C314C22B34}" type="presOf" srcId="{5027128F-4DC8-4C07-9775-F4C0B186059D}" destId="{AA4A42AA-F4F7-427D-9186-56529277E58B}" srcOrd="0" destOrd="0" presId="urn:microsoft.com/office/officeart/2005/8/layout/cycle7"/>
    <dgm:cxn modelId="{3A2C7B8D-A27D-4195-B546-82B859FF3856}" type="presOf" srcId="{6B0B0C3F-2ACC-468C-B1B2-F7379A6EC944}" destId="{5C571E04-3758-4398-BFB8-2DEB1667C1CF}" srcOrd="0" destOrd="0" presId="urn:microsoft.com/office/officeart/2005/8/layout/cycle7"/>
    <dgm:cxn modelId="{F11827E3-83CA-4972-983A-B4645B44F373}" type="presParOf" srcId="{AA4A42AA-F4F7-427D-9186-56529277E58B}" destId="{70309373-63C6-449D-B994-116F5E8AE238}" srcOrd="0" destOrd="0" presId="urn:microsoft.com/office/officeart/2005/8/layout/cycle7"/>
    <dgm:cxn modelId="{96B5C2D2-9D50-4168-91A8-1E35063E077F}" type="presParOf" srcId="{AA4A42AA-F4F7-427D-9186-56529277E58B}" destId="{8264E60A-30AC-429F-B83A-BD578D2BBF76}" srcOrd="1" destOrd="0" presId="urn:microsoft.com/office/officeart/2005/8/layout/cycle7"/>
    <dgm:cxn modelId="{49312715-D0AC-435B-9BE3-324B399F449B}" type="presParOf" srcId="{8264E60A-30AC-429F-B83A-BD578D2BBF76}" destId="{0EF669C2-0641-4EFA-A495-6C540C955DD0}" srcOrd="0" destOrd="0" presId="urn:microsoft.com/office/officeart/2005/8/layout/cycle7"/>
    <dgm:cxn modelId="{E405EB2D-FF38-470B-AB63-CBDF6C7B67A8}" type="presParOf" srcId="{AA4A42AA-F4F7-427D-9186-56529277E58B}" destId="{5C571E04-3758-4398-BFB8-2DEB1667C1CF}" srcOrd="2" destOrd="0" presId="urn:microsoft.com/office/officeart/2005/8/layout/cycle7"/>
    <dgm:cxn modelId="{74E51702-4B97-4057-AED7-F46869C04FD9}" type="presParOf" srcId="{AA4A42AA-F4F7-427D-9186-56529277E58B}" destId="{5F06C004-ADBF-4A20-8B63-D96DE838BAC9}" srcOrd="3" destOrd="0" presId="urn:microsoft.com/office/officeart/2005/8/layout/cycle7"/>
    <dgm:cxn modelId="{E6D8E229-B572-42EF-B6EE-D7A2ABDC54C0}" type="presParOf" srcId="{5F06C004-ADBF-4A20-8B63-D96DE838BAC9}" destId="{BE47E7EF-FACF-4197-85C4-8EA830E283C8}" srcOrd="0" destOrd="0" presId="urn:microsoft.com/office/officeart/2005/8/layout/cycle7"/>
    <dgm:cxn modelId="{ED528A8D-6213-4249-A8A9-8F34FDB4B527}" type="presParOf" srcId="{AA4A42AA-F4F7-427D-9186-56529277E58B}" destId="{5F0190A9-683B-4A5C-8135-008AAC14B1B7}" srcOrd="4" destOrd="0" presId="urn:microsoft.com/office/officeart/2005/8/layout/cycle7"/>
    <dgm:cxn modelId="{144EB1BC-573E-4724-84FF-75C0C1210E3B}" type="presParOf" srcId="{AA4A42AA-F4F7-427D-9186-56529277E58B}" destId="{8944B55A-127A-44BA-B552-9351BFB8EF8D}" srcOrd="5" destOrd="0" presId="urn:microsoft.com/office/officeart/2005/8/layout/cycle7"/>
    <dgm:cxn modelId="{C986F018-15FB-4E5B-8FF6-83385880AD6E}" type="presParOf" srcId="{8944B55A-127A-44BA-B552-9351BFB8EF8D}" destId="{A9E1F0C5-6424-4675-90DB-63432F73A7F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FB9529-DB14-44BB-8B7B-04B9A938B308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531118-6821-4BFC-85BB-42169BDA15F3}">
      <dgm:prSet phldrT="[Texte]" custT="1"/>
      <dgm:spPr/>
      <dgm:t>
        <a:bodyPr/>
        <a:lstStyle/>
        <a:p>
          <a:r>
            <a:rPr lang="fr-FR" sz="2000" b="1"/>
            <a:t>Appui</a:t>
          </a:r>
        </a:p>
      </dgm:t>
    </dgm:pt>
    <dgm:pt modelId="{5726C0F9-7B67-4CDC-B85F-877597F60201}" type="parTrans" cxnId="{6E73E5FA-C112-4B11-A922-A6F54F956576}">
      <dgm:prSet/>
      <dgm:spPr/>
      <dgm:t>
        <a:bodyPr/>
        <a:lstStyle/>
        <a:p>
          <a:endParaRPr lang="fr-FR"/>
        </a:p>
      </dgm:t>
    </dgm:pt>
    <dgm:pt modelId="{7C85B0A6-1C26-42F9-83A7-A6C7C913E5E4}" type="sibTrans" cxnId="{6E73E5FA-C112-4B11-A922-A6F54F956576}">
      <dgm:prSet/>
      <dgm:spPr/>
      <dgm:t>
        <a:bodyPr/>
        <a:lstStyle/>
        <a:p>
          <a:endParaRPr lang="fr-FR"/>
        </a:p>
      </dgm:t>
    </dgm:pt>
    <dgm:pt modelId="{9C016A9C-4285-4E62-BB2B-2ADA7F391436}">
      <dgm:prSet phldrT="[Texte]"/>
      <dgm:spPr/>
      <dgm:t>
        <a:bodyPr/>
        <a:lstStyle/>
        <a:p>
          <a:r>
            <a:rPr lang="fr-FR" b="1">
              <a:solidFill>
                <a:srgbClr val="FF0000"/>
              </a:solidFill>
            </a:rPr>
            <a:t>Recentrage de la mission</a:t>
          </a:r>
        </a:p>
      </dgm:t>
    </dgm:pt>
    <dgm:pt modelId="{B76A453D-7314-4275-A142-CBF6A860C430}" type="parTrans" cxnId="{2FF7C843-E175-4D9F-891E-C8C5A0444DD9}">
      <dgm:prSet/>
      <dgm:spPr/>
      <dgm:t>
        <a:bodyPr/>
        <a:lstStyle/>
        <a:p>
          <a:endParaRPr lang="fr-FR"/>
        </a:p>
      </dgm:t>
    </dgm:pt>
    <dgm:pt modelId="{0365702B-C7F6-4980-87BA-BEADDE220455}" type="sibTrans" cxnId="{2FF7C843-E175-4D9F-891E-C8C5A0444DD9}">
      <dgm:prSet/>
      <dgm:spPr/>
      <dgm:t>
        <a:bodyPr/>
        <a:lstStyle/>
        <a:p>
          <a:endParaRPr lang="fr-FR"/>
        </a:p>
      </dgm:t>
    </dgm:pt>
    <dgm:pt modelId="{6CC823EB-CA9E-4B4E-823F-4CBCD531838D}">
      <dgm:prSet phldrT="[Texte]" custT="1"/>
      <dgm:spPr/>
      <dgm:t>
        <a:bodyPr/>
        <a:lstStyle/>
        <a:p>
          <a:r>
            <a:rPr lang="fr-FR" sz="2000" b="1"/>
            <a:t>opérateur</a:t>
          </a:r>
        </a:p>
      </dgm:t>
    </dgm:pt>
    <dgm:pt modelId="{2D3115C1-0A00-4FF3-A18B-7FC45D7FB512}" type="parTrans" cxnId="{0D9295A1-6F18-4007-B423-C1D6B36E1797}">
      <dgm:prSet/>
      <dgm:spPr/>
      <dgm:t>
        <a:bodyPr/>
        <a:lstStyle/>
        <a:p>
          <a:endParaRPr lang="fr-FR"/>
        </a:p>
      </dgm:t>
    </dgm:pt>
    <dgm:pt modelId="{0026488D-AF34-418A-A4C1-CE5EA20A9490}" type="sibTrans" cxnId="{0D9295A1-6F18-4007-B423-C1D6B36E1797}">
      <dgm:prSet/>
      <dgm:spPr/>
      <dgm:t>
        <a:bodyPr/>
        <a:lstStyle/>
        <a:p>
          <a:endParaRPr lang="fr-FR"/>
        </a:p>
      </dgm:t>
    </dgm:pt>
    <dgm:pt modelId="{994BA3CB-B865-4D12-AAF2-8B1AEE6827FB}" type="pres">
      <dgm:prSet presAssocID="{F7FB9529-DB14-44BB-8B7B-04B9A938B30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2E4FDE68-0C3E-48BA-B49B-E0B07554D307}" type="pres">
      <dgm:prSet presAssocID="{7F531118-6821-4BFC-85BB-42169BDA15F3}" presName="Accent1" presStyleCnt="0"/>
      <dgm:spPr/>
    </dgm:pt>
    <dgm:pt modelId="{AB6C1598-A4D9-4BA8-A622-3BCA8E37C5EE}" type="pres">
      <dgm:prSet presAssocID="{7F531118-6821-4BFC-85BB-42169BDA15F3}" presName="Accent" presStyleLbl="node1" presStyleIdx="0" presStyleCnt="3" custLinFactNeighborX="-5565"/>
      <dgm:spPr/>
    </dgm:pt>
    <dgm:pt modelId="{F54AA025-D363-48C6-B063-B9B068161BAF}" type="pres">
      <dgm:prSet presAssocID="{7F531118-6821-4BFC-85BB-42169BDA15F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5FD42E-E89E-4327-A65A-ED18EEBA2241}" type="pres">
      <dgm:prSet presAssocID="{9C016A9C-4285-4E62-BB2B-2ADA7F391436}" presName="Accent2" presStyleCnt="0"/>
      <dgm:spPr/>
    </dgm:pt>
    <dgm:pt modelId="{B5167884-6C60-4524-8581-0A7CB9268BE9}" type="pres">
      <dgm:prSet presAssocID="{9C016A9C-4285-4E62-BB2B-2ADA7F391436}" presName="Accent" presStyleLbl="node1" presStyleIdx="1" presStyleCnt="3"/>
      <dgm:spPr/>
    </dgm:pt>
    <dgm:pt modelId="{ACD51B8E-01A4-4CAA-90FF-6B21A8DE05BC}" type="pres">
      <dgm:prSet presAssocID="{9C016A9C-4285-4E62-BB2B-2ADA7F391436}" presName="Parent2" presStyleLbl="revTx" presStyleIdx="1" presStyleCnt="3" custScaleX="99124" custScaleY="1009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FC74B6-9FBD-4ECA-9940-12B08951FD2F}" type="pres">
      <dgm:prSet presAssocID="{6CC823EB-CA9E-4B4E-823F-4CBCD531838D}" presName="Accent3" presStyleCnt="0"/>
      <dgm:spPr/>
    </dgm:pt>
    <dgm:pt modelId="{B07F5034-B63B-4A1D-8695-AFC764D37FAA}" type="pres">
      <dgm:prSet presAssocID="{6CC823EB-CA9E-4B4E-823F-4CBCD531838D}" presName="Accent" presStyleLbl="node1" presStyleIdx="2" presStyleCnt="3"/>
      <dgm:spPr/>
    </dgm:pt>
    <dgm:pt modelId="{19D94452-1D82-47B5-AA4C-4D522F5B4D84}" type="pres">
      <dgm:prSet presAssocID="{6CC823EB-CA9E-4B4E-823F-4CBCD531838D}" presName="Parent3" presStyleLbl="revTx" presStyleIdx="2" presStyleCnt="3" custScaleX="1324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A6637A4-E49C-4E79-9F2B-A0DC6EC53C55}" type="presOf" srcId="{7F531118-6821-4BFC-85BB-42169BDA15F3}" destId="{F54AA025-D363-48C6-B063-B9B068161BAF}" srcOrd="0" destOrd="0" presId="urn:microsoft.com/office/officeart/2009/layout/CircleArrowProcess"/>
    <dgm:cxn modelId="{6E73E5FA-C112-4B11-A922-A6F54F956576}" srcId="{F7FB9529-DB14-44BB-8B7B-04B9A938B308}" destId="{7F531118-6821-4BFC-85BB-42169BDA15F3}" srcOrd="0" destOrd="0" parTransId="{5726C0F9-7B67-4CDC-B85F-877597F60201}" sibTransId="{7C85B0A6-1C26-42F9-83A7-A6C7C913E5E4}"/>
    <dgm:cxn modelId="{2FF7C843-E175-4D9F-891E-C8C5A0444DD9}" srcId="{F7FB9529-DB14-44BB-8B7B-04B9A938B308}" destId="{9C016A9C-4285-4E62-BB2B-2ADA7F391436}" srcOrd="1" destOrd="0" parTransId="{B76A453D-7314-4275-A142-CBF6A860C430}" sibTransId="{0365702B-C7F6-4980-87BA-BEADDE220455}"/>
    <dgm:cxn modelId="{5FADC548-5B1C-469E-ACE2-8850A263AA9B}" type="presOf" srcId="{9C016A9C-4285-4E62-BB2B-2ADA7F391436}" destId="{ACD51B8E-01A4-4CAA-90FF-6B21A8DE05BC}" srcOrd="0" destOrd="0" presId="urn:microsoft.com/office/officeart/2009/layout/CircleArrowProcess"/>
    <dgm:cxn modelId="{212D160F-02F0-4BAD-85F6-83884F7F0854}" type="presOf" srcId="{F7FB9529-DB14-44BB-8B7B-04B9A938B308}" destId="{994BA3CB-B865-4D12-AAF2-8B1AEE6827FB}" srcOrd="0" destOrd="0" presId="urn:microsoft.com/office/officeart/2009/layout/CircleArrowProcess"/>
    <dgm:cxn modelId="{42303CCD-4DAC-40B8-B6CE-ACF49C3518CD}" type="presOf" srcId="{6CC823EB-CA9E-4B4E-823F-4CBCD531838D}" destId="{19D94452-1D82-47B5-AA4C-4D522F5B4D84}" srcOrd="0" destOrd="0" presId="urn:microsoft.com/office/officeart/2009/layout/CircleArrowProcess"/>
    <dgm:cxn modelId="{0D9295A1-6F18-4007-B423-C1D6B36E1797}" srcId="{F7FB9529-DB14-44BB-8B7B-04B9A938B308}" destId="{6CC823EB-CA9E-4B4E-823F-4CBCD531838D}" srcOrd="2" destOrd="0" parTransId="{2D3115C1-0A00-4FF3-A18B-7FC45D7FB512}" sibTransId="{0026488D-AF34-418A-A4C1-CE5EA20A9490}"/>
    <dgm:cxn modelId="{48399C96-09DA-4F43-B797-396CF10CBF55}" type="presParOf" srcId="{994BA3CB-B865-4D12-AAF2-8B1AEE6827FB}" destId="{2E4FDE68-0C3E-48BA-B49B-E0B07554D307}" srcOrd="0" destOrd="0" presId="urn:microsoft.com/office/officeart/2009/layout/CircleArrowProcess"/>
    <dgm:cxn modelId="{16DAEBCE-C9BF-49C2-A8DC-7C0652BB02FE}" type="presParOf" srcId="{2E4FDE68-0C3E-48BA-B49B-E0B07554D307}" destId="{AB6C1598-A4D9-4BA8-A622-3BCA8E37C5EE}" srcOrd="0" destOrd="0" presId="urn:microsoft.com/office/officeart/2009/layout/CircleArrowProcess"/>
    <dgm:cxn modelId="{A30D6698-09B8-4DB2-A739-169B921504B9}" type="presParOf" srcId="{994BA3CB-B865-4D12-AAF2-8B1AEE6827FB}" destId="{F54AA025-D363-48C6-B063-B9B068161BAF}" srcOrd="1" destOrd="0" presId="urn:microsoft.com/office/officeart/2009/layout/CircleArrowProcess"/>
    <dgm:cxn modelId="{A47676DC-7635-4135-9659-AFF9D50AD1C8}" type="presParOf" srcId="{994BA3CB-B865-4D12-AAF2-8B1AEE6827FB}" destId="{D45FD42E-E89E-4327-A65A-ED18EEBA2241}" srcOrd="2" destOrd="0" presId="urn:microsoft.com/office/officeart/2009/layout/CircleArrowProcess"/>
    <dgm:cxn modelId="{FA057F51-50D4-4C8F-8D2F-2C3948EA24AB}" type="presParOf" srcId="{D45FD42E-E89E-4327-A65A-ED18EEBA2241}" destId="{B5167884-6C60-4524-8581-0A7CB9268BE9}" srcOrd="0" destOrd="0" presId="urn:microsoft.com/office/officeart/2009/layout/CircleArrowProcess"/>
    <dgm:cxn modelId="{13D152DA-3900-4FE1-8642-4DFCFE5DD020}" type="presParOf" srcId="{994BA3CB-B865-4D12-AAF2-8B1AEE6827FB}" destId="{ACD51B8E-01A4-4CAA-90FF-6B21A8DE05BC}" srcOrd="3" destOrd="0" presId="urn:microsoft.com/office/officeart/2009/layout/CircleArrowProcess"/>
    <dgm:cxn modelId="{6AC2D348-F926-4641-B5FB-24975D63B748}" type="presParOf" srcId="{994BA3CB-B865-4D12-AAF2-8B1AEE6827FB}" destId="{9BFC74B6-9FBD-4ECA-9940-12B08951FD2F}" srcOrd="4" destOrd="0" presId="urn:microsoft.com/office/officeart/2009/layout/CircleArrowProcess"/>
    <dgm:cxn modelId="{874D6719-E8A9-4A6E-8AB4-32BE6628E6DA}" type="presParOf" srcId="{9BFC74B6-9FBD-4ECA-9940-12B08951FD2F}" destId="{B07F5034-B63B-4A1D-8695-AFC764D37FAA}" srcOrd="0" destOrd="0" presId="urn:microsoft.com/office/officeart/2009/layout/CircleArrowProcess"/>
    <dgm:cxn modelId="{60F44679-07B2-404C-A59A-B697543351C8}" type="presParOf" srcId="{994BA3CB-B865-4D12-AAF2-8B1AEE6827FB}" destId="{19D94452-1D82-47B5-AA4C-4D522F5B4D8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078A83-A15C-4D5F-B50C-37F8D77C8BF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86CEA-0235-4639-9E97-F5504AC1C2B9}">
      <dgm:prSet phldrT="[Text]" custT="1"/>
      <dgm:spPr/>
      <dgm:t>
        <a:bodyPr/>
        <a:lstStyle/>
        <a:p>
          <a:r>
            <a:rPr lang="is-IS" sz="1400" b="0" dirty="0" smtClean="0">
              <a:solidFill>
                <a:schemeClr val="bg1"/>
              </a:solidFill>
            </a:rPr>
            <a:t>Une panoplie de </a:t>
          </a:r>
          <a:r>
            <a:rPr lang="is-IS" sz="1400" b="1" dirty="0" smtClean="0">
              <a:solidFill>
                <a:schemeClr val="bg1"/>
              </a:solidFill>
            </a:rPr>
            <a:t>services de proximité </a:t>
          </a:r>
          <a:endParaRPr lang="en-US" sz="1400" b="1" dirty="0">
            <a:solidFill>
              <a:schemeClr val="bg1"/>
            </a:solidFill>
          </a:endParaRPr>
        </a:p>
      </dgm:t>
    </dgm:pt>
    <dgm:pt modelId="{28CB1860-AF4C-4A7C-AC61-E4289793A879}" type="parTrans" cxnId="{711140BD-47F8-4647-BA22-42D39908470B}">
      <dgm:prSet/>
      <dgm:spPr/>
      <dgm:t>
        <a:bodyPr/>
        <a:lstStyle/>
        <a:p>
          <a:endParaRPr lang="en-US"/>
        </a:p>
      </dgm:t>
    </dgm:pt>
    <dgm:pt modelId="{85D78766-2C2E-43EA-94D7-B2E30377CD72}" type="sibTrans" cxnId="{711140BD-47F8-4647-BA22-42D39908470B}">
      <dgm:prSet/>
      <dgm:spPr/>
      <dgm:t>
        <a:bodyPr/>
        <a:lstStyle/>
        <a:p>
          <a:endParaRPr lang="en-US"/>
        </a:p>
      </dgm:t>
    </dgm:pt>
    <dgm:pt modelId="{6EDE7D6E-CD4D-4BDC-A007-A95875B2D189}">
      <dgm:prSet phldrT="[Text]" custT="1"/>
      <dgm:spPr/>
      <dgm:t>
        <a:bodyPr/>
        <a:lstStyle/>
        <a:p>
          <a:r>
            <a:rPr lang="is-IS" sz="1400" b="1" dirty="0" smtClean="0">
              <a:solidFill>
                <a:schemeClr val="bg1"/>
              </a:solidFill>
            </a:rPr>
            <a:t>Crée un environnementde reconnaissance</a:t>
          </a:r>
          <a:endParaRPr lang="en-US" sz="1400" dirty="0">
            <a:solidFill>
              <a:schemeClr val="bg1"/>
            </a:solidFill>
          </a:endParaRPr>
        </a:p>
      </dgm:t>
    </dgm:pt>
    <dgm:pt modelId="{2AB3F10A-5479-468F-A955-716EF0CE150D}" type="parTrans" cxnId="{DC12B2DB-BEDB-4A42-AF32-6A1DCB808B3A}">
      <dgm:prSet/>
      <dgm:spPr/>
      <dgm:t>
        <a:bodyPr/>
        <a:lstStyle/>
        <a:p>
          <a:endParaRPr lang="en-US"/>
        </a:p>
      </dgm:t>
    </dgm:pt>
    <dgm:pt modelId="{D6A7FCA8-1560-4620-8BE7-915645400A76}" type="sibTrans" cxnId="{DC12B2DB-BEDB-4A42-AF32-6A1DCB808B3A}">
      <dgm:prSet/>
      <dgm:spPr/>
      <dgm:t>
        <a:bodyPr/>
        <a:lstStyle/>
        <a:p>
          <a:endParaRPr lang="en-US"/>
        </a:p>
      </dgm:t>
    </dgm:pt>
    <dgm:pt modelId="{233EBDB2-E700-411F-BB6E-3B4E201141C0}">
      <dgm:prSet phldrT="[Text]" custT="1"/>
      <dgm:spPr/>
      <dgm:t>
        <a:bodyPr/>
        <a:lstStyle/>
        <a:p>
          <a:endParaRPr lang="en-US" sz="1400" b="1" dirty="0" smtClean="0">
            <a:solidFill>
              <a:schemeClr val="bg1"/>
            </a:solidFill>
          </a:endParaRPr>
        </a:p>
        <a:p>
          <a:r>
            <a:rPr lang="en-US" sz="1400" b="1" dirty="0" err="1" smtClean="0">
              <a:solidFill>
                <a:schemeClr val="bg1"/>
              </a:solidFill>
            </a:rPr>
            <a:t>Travailler</a:t>
          </a:r>
          <a:r>
            <a:rPr lang="en-US" sz="1400" b="1" dirty="0" smtClean="0">
              <a:solidFill>
                <a:schemeClr val="bg1"/>
              </a:solidFill>
            </a:rPr>
            <a:t> ensemble </a:t>
          </a:r>
          <a:r>
            <a:rPr lang="en-US" sz="1400" b="0" dirty="0" smtClean="0">
              <a:solidFill>
                <a:schemeClr val="bg1"/>
              </a:solidFill>
            </a:rPr>
            <a:t>pour</a:t>
          </a:r>
          <a:r>
            <a:rPr lang="en-US" sz="1400" b="1" dirty="0" smtClean="0">
              <a:solidFill>
                <a:schemeClr val="bg1"/>
              </a:solidFill>
            </a:rPr>
            <a:t> </a:t>
          </a:r>
          <a:r>
            <a:rPr lang="en-US" sz="1400" b="1" dirty="0" err="1" smtClean="0">
              <a:solidFill>
                <a:schemeClr val="bg1"/>
              </a:solidFill>
            </a:rPr>
            <a:t>minimiser</a:t>
          </a:r>
          <a:r>
            <a:rPr lang="en-US" sz="1400" b="1" dirty="0" smtClean="0">
              <a:solidFill>
                <a:schemeClr val="bg1"/>
              </a:solidFill>
            </a:rPr>
            <a:t> les </a:t>
          </a:r>
          <a:r>
            <a:rPr lang="en-US" sz="1400" b="1" dirty="0" err="1" smtClean="0">
              <a:solidFill>
                <a:schemeClr val="bg1"/>
              </a:solidFill>
            </a:rPr>
            <a:t>coûts</a:t>
          </a:r>
          <a:endParaRPr lang="en-US" sz="1400" dirty="0">
            <a:solidFill>
              <a:schemeClr val="bg1"/>
            </a:solidFill>
          </a:endParaRPr>
        </a:p>
      </dgm:t>
    </dgm:pt>
    <dgm:pt modelId="{4A0B8ED9-F7F9-4617-85F9-6B6575384A0E}" type="parTrans" cxnId="{8B06D81E-4E5D-4113-935D-8339D8467072}">
      <dgm:prSet/>
      <dgm:spPr/>
      <dgm:t>
        <a:bodyPr/>
        <a:lstStyle/>
        <a:p>
          <a:endParaRPr lang="en-US"/>
        </a:p>
      </dgm:t>
    </dgm:pt>
    <dgm:pt modelId="{D272DAC6-A83B-4FD5-B2C0-DD9DEF1D34F4}" type="sibTrans" cxnId="{8B06D81E-4E5D-4113-935D-8339D8467072}">
      <dgm:prSet/>
      <dgm:spPr/>
      <dgm:t>
        <a:bodyPr/>
        <a:lstStyle/>
        <a:p>
          <a:endParaRPr lang="en-US"/>
        </a:p>
      </dgm:t>
    </dgm:pt>
    <dgm:pt modelId="{98A7283B-3D53-4A39-92AB-E34E41DFEAC3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Encourager les Initiatives des </a:t>
          </a:r>
          <a:r>
            <a:rPr lang="en-US" sz="1400" b="1" dirty="0" err="1" smtClean="0">
              <a:solidFill>
                <a:schemeClr val="bg1"/>
              </a:solidFill>
            </a:rPr>
            <a:t>producteurs</a:t>
          </a:r>
          <a:r>
            <a:rPr lang="en-US" sz="1400" b="1" dirty="0" smtClean="0">
              <a:solidFill>
                <a:schemeClr val="bg1"/>
              </a:solidFill>
            </a:rPr>
            <a:t> </a:t>
          </a:r>
          <a:endParaRPr lang="en-US" sz="1400" dirty="0">
            <a:solidFill>
              <a:schemeClr val="bg1"/>
            </a:solidFill>
          </a:endParaRPr>
        </a:p>
      </dgm:t>
    </dgm:pt>
    <dgm:pt modelId="{7B9E74AF-3F0E-4F98-8E99-BB4480250DBB}" type="parTrans" cxnId="{C3A928C1-B29C-4211-A881-068FBC6A863B}">
      <dgm:prSet/>
      <dgm:spPr/>
      <dgm:t>
        <a:bodyPr/>
        <a:lstStyle/>
        <a:p>
          <a:endParaRPr lang="en-US"/>
        </a:p>
      </dgm:t>
    </dgm:pt>
    <dgm:pt modelId="{111BFBA0-F95B-49CA-8CB3-D09EF7CC9E17}" type="sibTrans" cxnId="{C3A928C1-B29C-4211-A881-068FBC6A863B}">
      <dgm:prSet/>
      <dgm:spPr/>
      <dgm:t>
        <a:bodyPr/>
        <a:lstStyle/>
        <a:p>
          <a:endParaRPr lang="en-US"/>
        </a:p>
      </dgm:t>
    </dgm:pt>
    <dgm:pt modelId="{26C2230E-E3B6-48FC-88B4-A75BE4C1B615}" type="pres">
      <dgm:prSet presAssocID="{41078A83-A15C-4D5F-B50C-37F8D77C8BF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FB2A40-B614-4C99-91C2-DA305CF593D1}" type="pres">
      <dgm:prSet presAssocID="{41078A83-A15C-4D5F-B50C-37F8D77C8BFE}" presName="comp1" presStyleCnt="0"/>
      <dgm:spPr/>
    </dgm:pt>
    <dgm:pt modelId="{25E33346-F142-4A7B-BF93-974E2C3E1D8F}" type="pres">
      <dgm:prSet presAssocID="{41078A83-A15C-4D5F-B50C-37F8D77C8BFE}" presName="circle1" presStyleLbl="node1" presStyleIdx="0" presStyleCnt="4" custScaleX="98361" custScaleY="96630" custLinFactNeighborX="0" custLinFactNeighborY="-3233"/>
      <dgm:spPr/>
      <dgm:t>
        <a:bodyPr/>
        <a:lstStyle/>
        <a:p>
          <a:endParaRPr lang="en-US"/>
        </a:p>
      </dgm:t>
    </dgm:pt>
    <dgm:pt modelId="{0534BE54-A26C-4312-A8CB-9462D04E6F5F}" type="pres">
      <dgm:prSet presAssocID="{41078A83-A15C-4D5F-B50C-37F8D77C8BF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A5D99-9040-43C8-B6C6-C205D24212F9}" type="pres">
      <dgm:prSet presAssocID="{41078A83-A15C-4D5F-B50C-37F8D77C8BFE}" presName="comp2" presStyleCnt="0"/>
      <dgm:spPr/>
    </dgm:pt>
    <dgm:pt modelId="{AEBD3BAD-6CB8-48ED-9A1D-0F4329FBE7DB}" type="pres">
      <dgm:prSet presAssocID="{41078A83-A15C-4D5F-B50C-37F8D77C8BFE}" presName="circle2" presStyleLbl="node1" presStyleIdx="1" presStyleCnt="4" custScaleX="111175" custScaleY="94278" custLinFactNeighborX="1658" custLinFactNeighborY="756"/>
      <dgm:spPr/>
      <dgm:t>
        <a:bodyPr/>
        <a:lstStyle/>
        <a:p>
          <a:endParaRPr lang="en-US"/>
        </a:p>
      </dgm:t>
    </dgm:pt>
    <dgm:pt modelId="{0589A6E4-C4CC-4112-BA07-AAEB3EBC73E4}" type="pres">
      <dgm:prSet presAssocID="{41078A83-A15C-4D5F-B50C-37F8D77C8BF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84863-2AA1-48C3-ADF0-01FBAB2D1BE8}" type="pres">
      <dgm:prSet presAssocID="{41078A83-A15C-4D5F-B50C-37F8D77C8BFE}" presName="comp3" presStyleCnt="0"/>
      <dgm:spPr/>
    </dgm:pt>
    <dgm:pt modelId="{B96AFB9B-F53F-4B41-AC78-281EA108053E}" type="pres">
      <dgm:prSet presAssocID="{41078A83-A15C-4D5F-B50C-37F8D77C8BFE}" presName="circle3" presStyleLbl="node1" presStyleIdx="2" presStyleCnt="4" custScaleX="92896" custScaleY="91870" custLinFactNeighborY="7412"/>
      <dgm:spPr/>
      <dgm:t>
        <a:bodyPr/>
        <a:lstStyle/>
        <a:p>
          <a:endParaRPr lang="en-US"/>
        </a:p>
      </dgm:t>
    </dgm:pt>
    <dgm:pt modelId="{85372C8D-5DE9-44E7-8F53-ABE5FE98EDB4}" type="pres">
      <dgm:prSet presAssocID="{41078A83-A15C-4D5F-B50C-37F8D77C8BF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95D95-349A-4D41-8F1B-8BB575278ECF}" type="pres">
      <dgm:prSet presAssocID="{41078A83-A15C-4D5F-B50C-37F8D77C8BFE}" presName="comp4" presStyleCnt="0"/>
      <dgm:spPr/>
    </dgm:pt>
    <dgm:pt modelId="{5C63CE00-C049-4AAB-A83D-44FFF7246B16}" type="pres">
      <dgm:prSet presAssocID="{41078A83-A15C-4D5F-B50C-37F8D77C8BFE}" presName="circle4" presStyleLbl="node1" presStyleIdx="3" presStyleCnt="4" custScaleX="88940" custScaleY="64289" custLinFactNeighborX="0" custLinFactNeighborY="7412"/>
      <dgm:spPr/>
      <dgm:t>
        <a:bodyPr/>
        <a:lstStyle/>
        <a:p>
          <a:endParaRPr lang="en-US"/>
        </a:p>
      </dgm:t>
    </dgm:pt>
    <dgm:pt modelId="{0CAAA6EC-D659-4062-A6A8-C47DF9B88365}" type="pres">
      <dgm:prSet presAssocID="{41078A83-A15C-4D5F-B50C-37F8D77C8BF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A928C1-B29C-4211-A881-068FBC6A863B}" srcId="{41078A83-A15C-4D5F-B50C-37F8D77C8BFE}" destId="{98A7283B-3D53-4A39-92AB-E34E41DFEAC3}" srcOrd="3" destOrd="0" parTransId="{7B9E74AF-3F0E-4F98-8E99-BB4480250DBB}" sibTransId="{111BFBA0-F95B-49CA-8CB3-D09EF7CC9E17}"/>
    <dgm:cxn modelId="{8B06D81E-4E5D-4113-935D-8339D8467072}" srcId="{41078A83-A15C-4D5F-B50C-37F8D77C8BFE}" destId="{233EBDB2-E700-411F-BB6E-3B4E201141C0}" srcOrd="2" destOrd="0" parTransId="{4A0B8ED9-F7F9-4617-85F9-6B6575384A0E}" sibTransId="{D272DAC6-A83B-4FD5-B2C0-DD9DEF1D34F4}"/>
    <dgm:cxn modelId="{394E755E-ABA2-48DF-B768-633C1EE6D6C2}" type="presOf" srcId="{98A7283B-3D53-4A39-92AB-E34E41DFEAC3}" destId="{5C63CE00-C049-4AAB-A83D-44FFF7246B16}" srcOrd="0" destOrd="0" presId="urn:microsoft.com/office/officeart/2005/8/layout/venn2"/>
    <dgm:cxn modelId="{DC12B2DB-BEDB-4A42-AF32-6A1DCB808B3A}" srcId="{41078A83-A15C-4D5F-B50C-37F8D77C8BFE}" destId="{6EDE7D6E-CD4D-4BDC-A007-A95875B2D189}" srcOrd="1" destOrd="0" parTransId="{2AB3F10A-5479-468F-A955-716EF0CE150D}" sibTransId="{D6A7FCA8-1560-4620-8BE7-915645400A76}"/>
    <dgm:cxn modelId="{0782177B-3143-4A8D-890A-19DD044EFCA8}" type="presOf" srcId="{233EBDB2-E700-411F-BB6E-3B4E201141C0}" destId="{B96AFB9B-F53F-4B41-AC78-281EA108053E}" srcOrd="0" destOrd="0" presId="urn:microsoft.com/office/officeart/2005/8/layout/venn2"/>
    <dgm:cxn modelId="{52E67A86-829E-497C-8C9A-C6087457B36D}" type="presOf" srcId="{6EDE7D6E-CD4D-4BDC-A007-A95875B2D189}" destId="{AEBD3BAD-6CB8-48ED-9A1D-0F4329FBE7DB}" srcOrd="0" destOrd="0" presId="urn:microsoft.com/office/officeart/2005/8/layout/venn2"/>
    <dgm:cxn modelId="{CEF6EEB4-D0BA-40AD-8A97-261C4A816BB4}" type="presOf" srcId="{6EDE7D6E-CD4D-4BDC-A007-A95875B2D189}" destId="{0589A6E4-C4CC-4112-BA07-AAEB3EBC73E4}" srcOrd="1" destOrd="0" presId="urn:microsoft.com/office/officeart/2005/8/layout/venn2"/>
    <dgm:cxn modelId="{28418FCB-24B8-47CD-8568-7F8FE4CFBD74}" type="presOf" srcId="{A9D86CEA-0235-4639-9E97-F5504AC1C2B9}" destId="{25E33346-F142-4A7B-BF93-974E2C3E1D8F}" srcOrd="0" destOrd="0" presId="urn:microsoft.com/office/officeart/2005/8/layout/venn2"/>
    <dgm:cxn modelId="{99D1C67E-833F-4900-B494-F95BDBCDFE88}" type="presOf" srcId="{41078A83-A15C-4D5F-B50C-37F8D77C8BFE}" destId="{26C2230E-E3B6-48FC-88B4-A75BE4C1B615}" srcOrd="0" destOrd="0" presId="urn:microsoft.com/office/officeart/2005/8/layout/venn2"/>
    <dgm:cxn modelId="{A4092FA1-F129-4F4C-8AB7-09D47CA79050}" type="presOf" srcId="{233EBDB2-E700-411F-BB6E-3B4E201141C0}" destId="{85372C8D-5DE9-44E7-8F53-ABE5FE98EDB4}" srcOrd="1" destOrd="0" presId="urn:microsoft.com/office/officeart/2005/8/layout/venn2"/>
    <dgm:cxn modelId="{D7CD54A1-C531-40AC-BC96-877FA6D388F9}" type="presOf" srcId="{A9D86CEA-0235-4639-9E97-F5504AC1C2B9}" destId="{0534BE54-A26C-4312-A8CB-9462D04E6F5F}" srcOrd="1" destOrd="0" presId="urn:microsoft.com/office/officeart/2005/8/layout/venn2"/>
    <dgm:cxn modelId="{E89ED104-88AD-42B3-9973-2E049622BA92}" type="presOf" srcId="{98A7283B-3D53-4A39-92AB-E34E41DFEAC3}" destId="{0CAAA6EC-D659-4062-A6A8-C47DF9B88365}" srcOrd="1" destOrd="0" presId="urn:microsoft.com/office/officeart/2005/8/layout/venn2"/>
    <dgm:cxn modelId="{711140BD-47F8-4647-BA22-42D39908470B}" srcId="{41078A83-A15C-4D5F-B50C-37F8D77C8BFE}" destId="{A9D86CEA-0235-4639-9E97-F5504AC1C2B9}" srcOrd="0" destOrd="0" parTransId="{28CB1860-AF4C-4A7C-AC61-E4289793A879}" sibTransId="{85D78766-2C2E-43EA-94D7-B2E30377CD72}"/>
    <dgm:cxn modelId="{3A5AE8EC-CFE8-4E7F-9D5E-1BEF6610318D}" type="presParOf" srcId="{26C2230E-E3B6-48FC-88B4-A75BE4C1B615}" destId="{ABFB2A40-B614-4C99-91C2-DA305CF593D1}" srcOrd="0" destOrd="0" presId="urn:microsoft.com/office/officeart/2005/8/layout/venn2"/>
    <dgm:cxn modelId="{57D44DC3-29E8-4215-8A44-C328AD5194F5}" type="presParOf" srcId="{ABFB2A40-B614-4C99-91C2-DA305CF593D1}" destId="{25E33346-F142-4A7B-BF93-974E2C3E1D8F}" srcOrd="0" destOrd="0" presId="urn:microsoft.com/office/officeart/2005/8/layout/venn2"/>
    <dgm:cxn modelId="{53656E65-EF12-4145-B04E-AAC8FFD1C873}" type="presParOf" srcId="{ABFB2A40-B614-4C99-91C2-DA305CF593D1}" destId="{0534BE54-A26C-4312-A8CB-9462D04E6F5F}" srcOrd="1" destOrd="0" presId="urn:microsoft.com/office/officeart/2005/8/layout/venn2"/>
    <dgm:cxn modelId="{AB9874BA-97D9-493B-9111-D26DB5A7F2FC}" type="presParOf" srcId="{26C2230E-E3B6-48FC-88B4-A75BE4C1B615}" destId="{A3DA5D99-9040-43C8-B6C6-C205D24212F9}" srcOrd="1" destOrd="0" presId="urn:microsoft.com/office/officeart/2005/8/layout/venn2"/>
    <dgm:cxn modelId="{7D775D13-CFFE-48EB-BCC9-BAB1ED8A6D9C}" type="presParOf" srcId="{A3DA5D99-9040-43C8-B6C6-C205D24212F9}" destId="{AEBD3BAD-6CB8-48ED-9A1D-0F4329FBE7DB}" srcOrd="0" destOrd="0" presId="urn:microsoft.com/office/officeart/2005/8/layout/venn2"/>
    <dgm:cxn modelId="{FDC08C42-D0D4-45B8-B504-5E79E2F2226B}" type="presParOf" srcId="{A3DA5D99-9040-43C8-B6C6-C205D24212F9}" destId="{0589A6E4-C4CC-4112-BA07-AAEB3EBC73E4}" srcOrd="1" destOrd="0" presId="urn:microsoft.com/office/officeart/2005/8/layout/venn2"/>
    <dgm:cxn modelId="{9BCB3B54-B487-4E34-BDBE-1EA86061AC6F}" type="presParOf" srcId="{26C2230E-E3B6-48FC-88B4-A75BE4C1B615}" destId="{F8C84863-2AA1-48C3-ADF0-01FBAB2D1BE8}" srcOrd="2" destOrd="0" presId="urn:microsoft.com/office/officeart/2005/8/layout/venn2"/>
    <dgm:cxn modelId="{49C69E5F-9547-4467-AD59-DB6EBFF1C7E1}" type="presParOf" srcId="{F8C84863-2AA1-48C3-ADF0-01FBAB2D1BE8}" destId="{B96AFB9B-F53F-4B41-AC78-281EA108053E}" srcOrd="0" destOrd="0" presId="urn:microsoft.com/office/officeart/2005/8/layout/venn2"/>
    <dgm:cxn modelId="{911BD120-829E-4FD8-B2FF-1013234984D6}" type="presParOf" srcId="{F8C84863-2AA1-48C3-ADF0-01FBAB2D1BE8}" destId="{85372C8D-5DE9-44E7-8F53-ABE5FE98EDB4}" srcOrd="1" destOrd="0" presId="urn:microsoft.com/office/officeart/2005/8/layout/venn2"/>
    <dgm:cxn modelId="{E03E68D1-4AF9-4592-8003-FBF4C6488842}" type="presParOf" srcId="{26C2230E-E3B6-48FC-88B4-A75BE4C1B615}" destId="{41A95D95-349A-4D41-8F1B-8BB575278ECF}" srcOrd="3" destOrd="0" presId="urn:microsoft.com/office/officeart/2005/8/layout/venn2"/>
    <dgm:cxn modelId="{8EFCBE0D-959B-4BBC-A4DB-51E1A4677AA6}" type="presParOf" srcId="{41A95D95-349A-4D41-8F1B-8BB575278ECF}" destId="{5C63CE00-C049-4AAB-A83D-44FFF7246B16}" srcOrd="0" destOrd="0" presId="urn:microsoft.com/office/officeart/2005/8/layout/venn2"/>
    <dgm:cxn modelId="{2007AA1E-77CB-4320-A9CA-6096D24A6394}" type="presParOf" srcId="{41A95D95-349A-4D41-8F1B-8BB575278ECF}" destId="{0CAAA6EC-D659-4062-A6A8-C47DF9B8836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05FA73-5CC3-44E4-AB24-9E1AE85E9E1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65F451-6CE5-4128-9B46-668485A4AFDE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rgbClr val="FFFF00"/>
              </a:solidFill>
            </a:rPr>
            <a:t>Une</a:t>
          </a:r>
          <a:r>
            <a:rPr lang="en-US" sz="1600" b="1" dirty="0" smtClean="0">
              <a:solidFill>
                <a:srgbClr val="FFFF00"/>
              </a:solidFill>
            </a:rPr>
            <a:t> ‘‘</a:t>
          </a:r>
          <a:r>
            <a:rPr lang="en-US" sz="1600" b="1" dirty="0" err="1" smtClean="0">
              <a:solidFill>
                <a:srgbClr val="FFFF00"/>
              </a:solidFill>
            </a:rPr>
            <a:t>croie</a:t>
          </a:r>
          <a:r>
            <a:rPr lang="en-US" sz="1600" b="1" dirty="0" smtClean="0">
              <a:solidFill>
                <a:srgbClr val="FFFF00"/>
              </a:solidFill>
            </a:rPr>
            <a:t>’’ de transmission</a:t>
          </a:r>
          <a:endParaRPr lang="en-US" sz="1600" b="1" dirty="0">
            <a:solidFill>
              <a:srgbClr val="FFFF00"/>
            </a:solidFill>
          </a:endParaRPr>
        </a:p>
      </dgm:t>
    </dgm:pt>
    <dgm:pt modelId="{FFD14E3B-DED1-4358-9A03-C963CEF75533}" type="parTrans" cxnId="{E14B24CF-BC32-476A-88F3-B095F69FD70A}">
      <dgm:prSet/>
      <dgm:spPr/>
      <dgm:t>
        <a:bodyPr/>
        <a:lstStyle/>
        <a:p>
          <a:endParaRPr lang="en-US"/>
        </a:p>
      </dgm:t>
    </dgm:pt>
    <dgm:pt modelId="{471EE8F3-50EB-4DC7-BC52-255C9E6DC4A9}" type="sibTrans" cxnId="{E14B24CF-BC32-476A-88F3-B095F69FD70A}">
      <dgm:prSet/>
      <dgm:spPr/>
      <dgm:t>
        <a:bodyPr/>
        <a:lstStyle/>
        <a:p>
          <a:endParaRPr lang="en-US"/>
        </a:p>
      </dgm:t>
    </dgm:pt>
    <dgm:pt modelId="{0217A3C1-A187-4E0A-BCF2-1B5C1C1CE8F6}">
      <dgm:prSet phldrT="[Text]" custT="1"/>
      <dgm:spPr/>
      <dgm:t>
        <a:bodyPr/>
        <a:lstStyle/>
        <a:p>
          <a:r>
            <a:rPr lang="en-US" sz="1400" b="1" dirty="0" smtClean="0"/>
            <a:t>Savoir faire </a:t>
          </a:r>
          <a:endParaRPr lang="en-US" sz="1400" b="1" dirty="0"/>
        </a:p>
      </dgm:t>
    </dgm:pt>
    <dgm:pt modelId="{F9A0F61F-5C5A-4407-9BCC-06D788A3E933}" type="parTrans" cxnId="{20E3B3C2-A1D5-4FC9-9804-4CB2CE15F037}">
      <dgm:prSet/>
      <dgm:spPr/>
      <dgm:t>
        <a:bodyPr/>
        <a:lstStyle/>
        <a:p>
          <a:endParaRPr lang="en-US"/>
        </a:p>
      </dgm:t>
    </dgm:pt>
    <dgm:pt modelId="{F3D246FB-BFCE-4A68-BE6A-11772EDAC444}" type="sibTrans" cxnId="{20E3B3C2-A1D5-4FC9-9804-4CB2CE15F037}">
      <dgm:prSet/>
      <dgm:spPr/>
      <dgm:t>
        <a:bodyPr/>
        <a:lstStyle/>
        <a:p>
          <a:endParaRPr lang="en-US"/>
        </a:p>
      </dgm:t>
    </dgm:pt>
    <dgm:pt modelId="{244B4C22-CDE2-4613-BBA5-7CD12CDEE64A}">
      <dgm:prSet phldrT="[Text]" custT="1"/>
      <dgm:spPr/>
      <dgm:t>
        <a:bodyPr/>
        <a:lstStyle/>
        <a:p>
          <a:r>
            <a:rPr lang="en-US" sz="1400" b="1" dirty="0" err="1" smtClean="0"/>
            <a:t>Animateur</a:t>
          </a:r>
          <a:endParaRPr lang="en-US" sz="1400" b="1" dirty="0"/>
        </a:p>
      </dgm:t>
    </dgm:pt>
    <dgm:pt modelId="{8FA7464A-AD75-4414-8813-3B9AD0C01E78}" type="parTrans" cxnId="{087884D3-E2D8-4D1B-B223-122D8A124096}">
      <dgm:prSet/>
      <dgm:spPr/>
      <dgm:t>
        <a:bodyPr/>
        <a:lstStyle/>
        <a:p>
          <a:endParaRPr lang="en-US"/>
        </a:p>
      </dgm:t>
    </dgm:pt>
    <dgm:pt modelId="{3E9AA124-9EFE-4023-9C30-3888204F0C20}" type="sibTrans" cxnId="{087884D3-E2D8-4D1B-B223-122D8A124096}">
      <dgm:prSet/>
      <dgm:spPr/>
      <dgm:t>
        <a:bodyPr/>
        <a:lstStyle/>
        <a:p>
          <a:endParaRPr lang="en-US"/>
        </a:p>
      </dgm:t>
    </dgm:pt>
    <dgm:pt modelId="{887AE41F-D164-486A-A981-96ECD4AF5310}">
      <dgm:prSet phldrT="[Text]"/>
      <dgm:spPr/>
      <dgm:t>
        <a:bodyPr/>
        <a:lstStyle/>
        <a:p>
          <a:r>
            <a:rPr lang="en-US" b="1" dirty="0" err="1" smtClean="0"/>
            <a:t>Prestataire</a:t>
          </a:r>
          <a:r>
            <a:rPr lang="en-US" b="1" dirty="0" smtClean="0"/>
            <a:t> de services &amp; Savoir</a:t>
          </a:r>
          <a:endParaRPr lang="en-US" b="1" dirty="0"/>
        </a:p>
      </dgm:t>
    </dgm:pt>
    <dgm:pt modelId="{456CDFD0-E5CE-44C5-82AC-75C2484752D7}" type="parTrans" cxnId="{CB24A714-6758-4CC7-8232-DACC7BD4B357}">
      <dgm:prSet/>
      <dgm:spPr/>
      <dgm:t>
        <a:bodyPr/>
        <a:lstStyle/>
        <a:p>
          <a:endParaRPr lang="en-US"/>
        </a:p>
      </dgm:t>
    </dgm:pt>
    <dgm:pt modelId="{D666EF6B-C976-432A-8731-9FAC1CEF870C}" type="sibTrans" cxnId="{CB24A714-6758-4CC7-8232-DACC7BD4B357}">
      <dgm:prSet/>
      <dgm:spPr/>
      <dgm:t>
        <a:bodyPr/>
        <a:lstStyle/>
        <a:p>
          <a:endParaRPr lang="en-US"/>
        </a:p>
      </dgm:t>
    </dgm:pt>
    <dgm:pt modelId="{B6860CBE-17E8-444F-93E1-FA6291B8931A}">
      <dgm:prSet phldrT="[Text]"/>
      <dgm:spPr/>
      <dgm:t>
        <a:bodyPr/>
        <a:lstStyle/>
        <a:p>
          <a:r>
            <a:rPr lang="en-US" b="1" dirty="0" err="1" smtClean="0"/>
            <a:t>Interlocuteur</a:t>
          </a:r>
          <a:r>
            <a:rPr lang="en-US" b="1" dirty="0" smtClean="0"/>
            <a:t> </a:t>
          </a:r>
          <a:r>
            <a:rPr lang="en-US" b="1" dirty="0" err="1" smtClean="0"/>
            <a:t>crédible</a:t>
          </a:r>
          <a:endParaRPr lang="en-US" b="1" dirty="0"/>
        </a:p>
      </dgm:t>
    </dgm:pt>
    <dgm:pt modelId="{4A09BE50-07BA-457F-AC1F-FDBB71080121}" type="parTrans" cxnId="{6BCC589B-FB66-406C-9E68-49A07048A140}">
      <dgm:prSet/>
      <dgm:spPr/>
      <dgm:t>
        <a:bodyPr/>
        <a:lstStyle/>
        <a:p>
          <a:endParaRPr lang="en-US"/>
        </a:p>
      </dgm:t>
    </dgm:pt>
    <dgm:pt modelId="{56C00AF8-9B79-4BC6-A1FD-81DF0FDB951E}" type="sibTrans" cxnId="{6BCC589B-FB66-406C-9E68-49A07048A140}">
      <dgm:prSet/>
      <dgm:spPr/>
      <dgm:t>
        <a:bodyPr/>
        <a:lstStyle/>
        <a:p>
          <a:endParaRPr lang="en-US"/>
        </a:p>
      </dgm:t>
    </dgm:pt>
    <dgm:pt modelId="{AD5199C5-C150-43D5-A8DC-A35906A07814}">
      <dgm:prSet custT="1"/>
      <dgm:spPr/>
      <dgm:t>
        <a:bodyPr/>
        <a:lstStyle/>
        <a:p>
          <a:r>
            <a:rPr lang="is-IS" sz="1400" b="1" dirty="0" smtClean="0"/>
            <a:t>Accompagnateur</a:t>
          </a:r>
          <a:endParaRPr lang="en-US" sz="1400" b="1" dirty="0"/>
        </a:p>
      </dgm:t>
    </dgm:pt>
    <dgm:pt modelId="{E46E7566-46F1-44CF-AE7C-EED0AA91FDC1}" type="parTrans" cxnId="{CB66D591-D879-4DF4-AD9D-9F31D1C6BDA5}">
      <dgm:prSet/>
      <dgm:spPr/>
      <dgm:t>
        <a:bodyPr/>
        <a:lstStyle/>
        <a:p>
          <a:endParaRPr lang="en-US"/>
        </a:p>
      </dgm:t>
    </dgm:pt>
    <dgm:pt modelId="{80BEB23C-7218-4AFF-AE55-FACB92FAA5EB}" type="sibTrans" cxnId="{CB66D591-D879-4DF4-AD9D-9F31D1C6BDA5}">
      <dgm:prSet/>
      <dgm:spPr/>
      <dgm:t>
        <a:bodyPr/>
        <a:lstStyle/>
        <a:p>
          <a:endParaRPr lang="en-US"/>
        </a:p>
      </dgm:t>
    </dgm:pt>
    <dgm:pt modelId="{783C22B2-F6B0-4611-880F-B5052D0513FF}" type="pres">
      <dgm:prSet presAssocID="{B505FA73-5CC3-44E4-AB24-9E1AE85E9E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C9674A-26DC-423E-A5A5-5C81CD856F97}" type="pres">
      <dgm:prSet presAssocID="{9F65F451-6CE5-4128-9B46-668485A4AFDE}" presName="centerShape" presStyleLbl="node0" presStyleIdx="0" presStyleCnt="1" custScaleX="144123" custScaleY="131015"/>
      <dgm:spPr/>
      <dgm:t>
        <a:bodyPr/>
        <a:lstStyle/>
        <a:p>
          <a:endParaRPr lang="en-US"/>
        </a:p>
      </dgm:t>
    </dgm:pt>
    <dgm:pt modelId="{1847E778-4C5B-40FD-ABC5-4E3436EA028E}" type="pres">
      <dgm:prSet presAssocID="{F9A0F61F-5C5A-4407-9BCC-06D788A3E93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C4557C7F-FD38-4E0C-9944-F747818D97E0}" type="pres">
      <dgm:prSet presAssocID="{F9A0F61F-5C5A-4407-9BCC-06D788A3E93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23F8A0E-CA8E-4B7F-A50F-FA7CA1089A47}" type="pres">
      <dgm:prSet presAssocID="{0217A3C1-A187-4E0A-BCF2-1B5C1C1CE8F6}" presName="node" presStyleLbl="node1" presStyleIdx="0" presStyleCnt="5" custScaleX="105086" custRadScaleRad="99618" custRadScaleInc="2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AA0E1-DC5F-4A74-B39E-8D848CDFF39A}" type="pres">
      <dgm:prSet presAssocID="{8FA7464A-AD75-4414-8813-3B9AD0C01E78}" presName="parTrans" presStyleLbl="sibTrans2D1" presStyleIdx="1" presStyleCnt="5"/>
      <dgm:spPr/>
      <dgm:t>
        <a:bodyPr/>
        <a:lstStyle/>
        <a:p>
          <a:endParaRPr lang="en-US"/>
        </a:p>
      </dgm:t>
    </dgm:pt>
    <dgm:pt modelId="{318B0605-3A49-42FB-8B6E-5F848DB52000}" type="pres">
      <dgm:prSet presAssocID="{8FA7464A-AD75-4414-8813-3B9AD0C01E7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701B6A6-E137-4395-AD78-AAB759B08A0A}" type="pres">
      <dgm:prSet presAssocID="{244B4C22-CDE2-4613-BBA5-7CD12CDEE64A}" presName="node" presStyleLbl="node1" presStyleIdx="1" presStyleCnt="5" custScaleX="120714" custScaleY="112309" custRadScaleRad="116488" custRadScaleInc="6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B3B70-2902-4B27-BF61-0331F7208366}" type="pres">
      <dgm:prSet presAssocID="{456CDFD0-E5CE-44C5-82AC-75C2484752D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C8932CFA-76AE-423F-8CC8-8DD8D7AF6EE5}" type="pres">
      <dgm:prSet presAssocID="{456CDFD0-E5CE-44C5-82AC-75C2484752D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CCA6FA6-4402-481B-9874-A06EEE0B64F7}" type="pres">
      <dgm:prSet presAssocID="{887AE41F-D164-486A-A981-96ECD4AF5310}" presName="node" presStyleLbl="node1" presStyleIdx="2" presStyleCnt="5" custScaleX="116737" custScaleY="103213" custRadScaleRad="112917" custRadScaleInc="-23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3CB99-036D-4D51-BB54-B95CA19C98FA}" type="pres">
      <dgm:prSet presAssocID="{4A09BE50-07BA-457F-AC1F-FDBB71080121}" presName="parTrans" presStyleLbl="sibTrans2D1" presStyleIdx="3" presStyleCnt="5"/>
      <dgm:spPr/>
      <dgm:t>
        <a:bodyPr/>
        <a:lstStyle/>
        <a:p>
          <a:endParaRPr lang="en-US"/>
        </a:p>
      </dgm:t>
    </dgm:pt>
    <dgm:pt modelId="{94ECEC51-F043-41DD-8259-D6C1FA8E2DCE}" type="pres">
      <dgm:prSet presAssocID="{4A09BE50-07BA-457F-AC1F-FDBB7108012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06E99E6-16E4-42EA-93E3-E8CB8C8FFE71}" type="pres">
      <dgm:prSet presAssocID="{B6860CBE-17E8-444F-93E1-FA6291B8931A}" presName="node" presStyleLbl="node1" presStyleIdx="3" presStyleCnt="5" custScaleX="105886" custScaleY="102694" custRadScaleRad="109456" custRadScaleInc="-1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C184F-75BC-4F18-9B66-606BE03CD114}" type="pres">
      <dgm:prSet presAssocID="{E46E7566-46F1-44CF-AE7C-EED0AA91FDC1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95FE20E-1833-4B16-BE9F-41B7BB1E3FB8}" type="pres">
      <dgm:prSet presAssocID="{E46E7566-46F1-44CF-AE7C-EED0AA91FDC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12709544-5807-4CDF-A950-BAF1F270AA5E}" type="pres">
      <dgm:prSet presAssocID="{AD5199C5-C150-43D5-A8DC-A35906A07814}" presName="node" presStyleLbl="node1" presStyleIdx="4" presStyleCnt="5" custScaleX="135465" custScaleY="112076" custRadScaleRad="122782" custRadScaleInc="-8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5F4D23-14B7-46C8-B190-036250C49DCD}" type="presOf" srcId="{456CDFD0-E5CE-44C5-82AC-75C2484752D7}" destId="{B68B3B70-2902-4B27-BF61-0331F7208366}" srcOrd="0" destOrd="0" presId="urn:microsoft.com/office/officeart/2005/8/layout/radial5"/>
    <dgm:cxn modelId="{B1783A97-D08F-4B7B-971E-2F50A2C82522}" type="presOf" srcId="{E46E7566-46F1-44CF-AE7C-EED0AA91FDC1}" destId="{095FE20E-1833-4B16-BE9F-41B7BB1E3FB8}" srcOrd="1" destOrd="0" presId="urn:microsoft.com/office/officeart/2005/8/layout/radial5"/>
    <dgm:cxn modelId="{35AEF357-9D46-49D4-B35E-F9E87177DF15}" type="presOf" srcId="{887AE41F-D164-486A-A981-96ECD4AF5310}" destId="{8CCA6FA6-4402-481B-9874-A06EEE0B64F7}" srcOrd="0" destOrd="0" presId="urn:microsoft.com/office/officeart/2005/8/layout/radial5"/>
    <dgm:cxn modelId="{E96244C1-A840-496F-BB97-554D19C6CB00}" type="presOf" srcId="{E46E7566-46F1-44CF-AE7C-EED0AA91FDC1}" destId="{5ABC184F-75BC-4F18-9B66-606BE03CD114}" srcOrd="0" destOrd="0" presId="urn:microsoft.com/office/officeart/2005/8/layout/radial5"/>
    <dgm:cxn modelId="{CB66D591-D879-4DF4-AD9D-9F31D1C6BDA5}" srcId="{9F65F451-6CE5-4128-9B46-668485A4AFDE}" destId="{AD5199C5-C150-43D5-A8DC-A35906A07814}" srcOrd="4" destOrd="0" parTransId="{E46E7566-46F1-44CF-AE7C-EED0AA91FDC1}" sibTransId="{80BEB23C-7218-4AFF-AE55-FACB92FAA5EB}"/>
    <dgm:cxn modelId="{17C7D986-5D60-45F2-B11F-4DAED5787006}" type="presOf" srcId="{9F65F451-6CE5-4128-9B46-668485A4AFDE}" destId="{06C9674A-26DC-423E-A5A5-5C81CD856F97}" srcOrd="0" destOrd="0" presId="urn:microsoft.com/office/officeart/2005/8/layout/radial5"/>
    <dgm:cxn modelId="{E14B24CF-BC32-476A-88F3-B095F69FD70A}" srcId="{B505FA73-5CC3-44E4-AB24-9E1AE85E9E1D}" destId="{9F65F451-6CE5-4128-9B46-668485A4AFDE}" srcOrd="0" destOrd="0" parTransId="{FFD14E3B-DED1-4358-9A03-C963CEF75533}" sibTransId="{471EE8F3-50EB-4DC7-BC52-255C9E6DC4A9}"/>
    <dgm:cxn modelId="{CB24A714-6758-4CC7-8232-DACC7BD4B357}" srcId="{9F65F451-6CE5-4128-9B46-668485A4AFDE}" destId="{887AE41F-D164-486A-A981-96ECD4AF5310}" srcOrd="2" destOrd="0" parTransId="{456CDFD0-E5CE-44C5-82AC-75C2484752D7}" sibTransId="{D666EF6B-C976-432A-8731-9FAC1CEF870C}"/>
    <dgm:cxn modelId="{E86D25AE-ADBA-4B85-9153-54FA333548FE}" type="presOf" srcId="{8FA7464A-AD75-4414-8813-3B9AD0C01E78}" destId="{9E6AA0E1-DC5F-4A74-B39E-8D848CDFF39A}" srcOrd="0" destOrd="0" presId="urn:microsoft.com/office/officeart/2005/8/layout/radial5"/>
    <dgm:cxn modelId="{20E3B3C2-A1D5-4FC9-9804-4CB2CE15F037}" srcId="{9F65F451-6CE5-4128-9B46-668485A4AFDE}" destId="{0217A3C1-A187-4E0A-BCF2-1B5C1C1CE8F6}" srcOrd="0" destOrd="0" parTransId="{F9A0F61F-5C5A-4407-9BCC-06D788A3E933}" sibTransId="{F3D246FB-BFCE-4A68-BE6A-11772EDAC444}"/>
    <dgm:cxn modelId="{C7F1DCB6-E7A2-4BDA-8833-37C11EA66C2F}" type="presOf" srcId="{B505FA73-5CC3-44E4-AB24-9E1AE85E9E1D}" destId="{783C22B2-F6B0-4611-880F-B5052D0513FF}" srcOrd="0" destOrd="0" presId="urn:microsoft.com/office/officeart/2005/8/layout/radial5"/>
    <dgm:cxn modelId="{087884D3-E2D8-4D1B-B223-122D8A124096}" srcId="{9F65F451-6CE5-4128-9B46-668485A4AFDE}" destId="{244B4C22-CDE2-4613-BBA5-7CD12CDEE64A}" srcOrd="1" destOrd="0" parTransId="{8FA7464A-AD75-4414-8813-3B9AD0C01E78}" sibTransId="{3E9AA124-9EFE-4023-9C30-3888204F0C20}"/>
    <dgm:cxn modelId="{0B2DA3FE-E87F-4199-965E-CBD0645F6B30}" type="presOf" srcId="{244B4C22-CDE2-4613-BBA5-7CD12CDEE64A}" destId="{B701B6A6-E137-4395-AD78-AAB759B08A0A}" srcOrd="0" destOrd="0" presId="urn:microsoft.com/office/officeart/2005/8/layout/radial5"/>
    <dgm:cxn modelId="{B963047D-578C-4DDD-A9D6-8AF4B0E79CD9}" type="presOf" srcId="{AD5199C5-C150-43D5-A8DC-A35906A07814}" destId="{12709544-5807-4CDF-A950-BAF1F270AA5E}" srcOrd="0" destOrd="0" presId="urn:microsoft.com/office/officeart/2005/8/layout/radial5"/>
    <dgm:cxn modelId="{2AB96A83-7DD1-4C4A-9C6D-91F88E49486C}" type="presOf" srcId="{F9A0F61F-5C5A-4407-9BCC-06D788A3E933}" destId="{1847E778-4C5B-40FD-ABC5-4E3436EA028E}" srcOrd="0" destOrd="0" presId="urn:microsoft.com/office/officeart/2005/8/layout/radial5"/>
    <dgm:cxn modelId="{9CD411C9-39C8-4FEA-B017-F34AD5E0D4D0}" type="presOf" srcId="{4A09BE50-07BA-457F-AC1F-FDBB71080121}" destId="{25D3CB99-036D-4D51-BB54-B95CA19C98FA}" srcOrd="0" destOrd="0" presId="urn:microsoft.com/office/officeart/2005/8/layout/radial5"/>
    <dgm:cxn modelId="{69C319DD-3E37-4B84-AD94-8D2A8E58D189}" type="presOf" srcId="{0217A3C1-A187-4E0A-BCF2-1B5C1C1CE8F6}" destId="{623F8A0E-CA8E-4B7F-A50F-FA7CA1089A47}" srcOrd="0" destOrd="0" presId="urn:microsoft.com/office/officeart/2005/8/layout/radial5"/>
    <dgm:cxn modelId="{6BCC589B-FB66-406C-9E68-49A07048A140}" srcId="{9F65F451-6CE5-4128-9B46-668485A4AFDE}" destId="{B6860CBE-17E8-444F-93E1-FA6291B8931A}" srcOrd="3" destOrd="0" parTransId="{4A09BE50-07BA-457F-AC1F-FDBB71080121}" sibTransId="{56C00AF8-9B79-4BC6-A1FD-81DF0FDB951E}"/>
    <dgm:cxn modelId="{C58B5389-01F2-41B9-ADE6-2508352CA832}" type="presOf" srcId="{B6860CBE-17E8-444F-93E1-FA6291B8931A}" destId="{C06E99E6-16E4-42EA-93E3-E8CB8C8FFE71}" srcOrd="0" destOrd="0" presId="urn:microsoft.com/office/officeart/2005/8/layout/radial5"/>
    <dgm:cxn modelId="{F4D4E805-CCA2-450C-B1CC-009A7167C349}" type="presOf" srcId="{F9A0F61F-5C5A-4407-9BCC-06D788A3E933}" destId="{C4557C7F-FD38-4E0C-9944-F747818D97E0}" srcOrd="1" destOrd="0" presId="urn:microsoft.com/office/officeart/2005/8/layout/radial5"/>
    <dgm:cxn modelId="{0BEA42D8-DE6E-435E-AE26-A84E81EEF7A2}" type="presOf" srcId="{8FA7464A-AD75-4414-8813-3B9AD0C01E78}" destId="{318B0605-3A49-42FB-8B6E-5F848DB52000}" srcOrd="1" destOrd="0" presId="urn:microsoft.com/office/officeart/2005/8/layout/radial5"/>
    <dgm:cxn modelId="{8547D2C9-5953-4711-90DE-B3FF0EC72055}" type="presOf" srcId="{456CDFD0-E5CE-44C5-82AC-75C2484752D7}" destId="{C8932CFA-76AE-423F-8CC8-8DD8D7AF6EE5}" srcOrd="1" destOrd="0" presId="urn:microsoft.com/office/officeart/2005/8/layout/radial5"/>
    <dgm:cxn modelId="{2681AB56-3F3B-475F-9C37-46D63A175E1D}" type="presOf" srcId="{4A09BE50-07BA-457F-AC1F-FDBB71080121}" destId="{94ECEC51-F043-41DD-8259-D6C1FA8E2DCE}" srcOrd="1" destOrd="0" presId="urn:microsoft.com/office/officeart/2005/8/layout/radial5"/>
    <dgm:cxn modelId="{6D40399C-473F-4D65-90F4-D78892CD1F09}" type="presParOf" srcId="{783C22B2-F6B0-4611-880F-B5052D0513FF}" destId="{06C9674A-26DC-423E-A5A5-5C81CD856F97}" srcOrd="0" destOrd="0" presId="urn:microsoft.com/office/officeart/2005/8/layout/radial5"/>
    <dgm:cxn modelId="{DAFCE998-2FF1-44E1-B057-18499087E9EC}" type="presParOf" srcId="{783C22B2-F6B0-4611-880F-B5052D0513FF}" destId="{1847E778-4C5B-40FD-ABC5-4E3436EA028E}" srcOrd="1" destOrd="0" presId="urn:microsoft.com/office/officeart/2005/8/layout/radial5"/>
    <dgm:cxn modelId="{982255BB-E569-4B6D-A522-3739FCFEC4E0}" type="presParOf" srcId="{1847E778-4C5B-40FD-ABC5-4E3436EA028E}" destId="{C4557C7F-FD38-4E0C-9944-F747818D97E0}" srcOrd="0" destOrd="0" presId="urn:microsoft.com/office/officeart/2005/8/layout/radial5"/>
    <dgm:cxn modelId="{1F16EBF5-9E88-443F-BAAB-9A9CEDBFC1FC}" type="presParOf" srcId="{783C22B2-F6B0-4611-880F-B5052D0513FF}" destId="{623F8A0E-CA8E-4B7F-A50F-FA7CA1089A47}" srcOrd="2" destOrd="0" presId="urn:microsoft.com/office/officeart/2005/8/layout/radial5"/>
    <dgm:cxn modelId="{5C86478A-B511-4BCC-90FB-07955B1D7F9D}" type="presParOf" srcId="{783C22B2-F6B0-4611-880F-B5052D0513FF}" destId="{9E6AA0E1-DC5F-4A74-B39E-8D848CDFF39A}" srcOrd="3" destOrd="0" presId="urn:microsoft.com/office/officeart/2005/8/layout/radial5"/>
    <dgm:cxn modelId="{D9597E42-68D7-4F6F-9002-E0BDEE087D80}" type="presParOf" srcId="{9E6AA0E1-DC5F-4A74-B39E-8D848CDFF39A}" destId="{318B0605-3A49-42FB-8B6E-5F848DB52000}" srcOrd="0" destOrd="0" presId="urn:microsoft.com/office/officeart/2005/8/layout/radial5"/>
    <dgm:cxn modelId="{F93E3B4F-8BB7-45CB-8CCC-3E998E801C9B}" type="presParOf" srcId="{783C22B2-F6B0-4611-880F-B5052D0513FF}" destId="{B701B6A6-E137-4395-AD78-AAB759B08A0A}" srcOrd="4" destOrd="0" presId="urn:microsoft.com/office/officeart/2005/8/layout/radial5"/>
    <dgm:cxn modelId="{BE1A36FE-9C9C-446A-B0C2-E2C2B04BCFE9}" type="presParOf" srcId="{783C22B2-F6B0-4611-880F-B5052D0513FF}" destId="{B68B3B70-2902-4B27-BF61-0331F7208366}" srcOrd="5" destOrd="0" presId="urn:microsoft.com/office/officeart/2005/8/layout/radial5"/>
    <dgm:cxn modelId="{2E44EDB0-77AE-4F5E-B227-B4CA59597429}" type="presParOf" srcId="{B68B3B70-2902-4B27-BF61-0331F7208366}" destId="{C8932CFA-76AE-423F-8CC8-8DD8D7AF6EE5}" srcOrd="0" destOrd="0" presId="urn:microsoft.com/office/officeart/2005/8/layout/radial5"/>
    <dgm:cxn modelId="{A3A762E9-44D2-4C99-AE3C-E7E477CB1F54}" type="presParOf" srcId="{783C22B2-F6B0-4611-880F-B5052D0513FF}" destId="{8CCA6FA6-4402-481B-9874-A06EEE0B64F7}" srcOrd="6" destOrd="0" presId="urn:microsoft.com/office/officeart/2005/8/layout/radial5"/>
    <dgm:cxn modelId="{29F07433-52BA-447D-B0BC-92E139B64F68}" type="presParOf" srcId="{783C22B2-F6B0-4611-880F-B5052D0513FF}" destId="{25D3CB99-036D-4D51-BB54-B95CA19C98FA}" srcOrd="7" destOrd="0" presId="urn:microsoft.com/office/officeart/2005/8/layout/radial5"/>
    <dgm:cxn modelId="{9DAE0D65-8D1F-4FD0-AA72-D46910B042C9}" type="presParOf" srcId="{25D3CB99-036D-4D51-BB54-B95CA19C98FA}" destId="{94ECEC51-F043-41DD-8259-D6C1FA8E2DCE}" srcOrd="0" destOrd="0" presId="urn:microsoft.com/office/officeart/2005/8/layout/radial5"/>
    <dgm:cxn modelId="{ECFB0F82-A625-4CCC-ABE5-E04E12DDC715}" type="presParOf" srcId="{783C22B2-F6B0-4611-880F-B5052D0513FF}" destId="{C06E99E6-16E4-42EA-93E3-E8CB8C8FFE71}" srcOrd="8" destOrd="0" presId="urn:microsoft.com/office/officeart/2005/8/layout/radial5"/>
    <dgm:cxn modelId="{A10CF255-BAA6-4DA5-8B6D-B71E93C9E060}" type="presParOf" srcId="{783C22B2-F6B0-4611-880F-B5052D0513FF}" destId="{5ABC184F-75BC-4F18-9B66-606BE03CD114}" srcOrd="9" destOrd="0" presId="urn:microsoft.com/office/officeart/2005/8/layout/radial5"/>
    <dgm:cxn modelId="{98BFF2E8-12C9-4C57-A68D-56D61192878B}" type="presParOf" srcId="{5ABC184F-75BC-4F18-9B66-606BE03CD114}" destId="{095FE20E-1833-4B16-BE9F-41B7BB1E3FB8}" srcOrd="0" destOrd="0" presId="urn:microsoft.com/office/officeart/2005/8/layout/radial5"/>
    <dgm:cxn modelId="{50CDD7CA-B8BA-4402-AFE7-69705D194835}" type="presParOf" srcId="{783C22B2-F6B0-4611-880F-B5052D0513FF}" destId="{12709544-5807-4CDF-A950-BAF1F270AA5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793092-AECC-49D4-A0A5-3F4BB408105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CADD0A8-1D1D-4A57-B870-6AD0D38B192F}">
      <dgm:prSet phldrT="[Texte]" custT="1"/>
      <dgm:spPr/>
      <dgm:t>
        <a:bodyPr/>
        <a:lstStyle/>
        <a:p>
          <a:r>
            <a:rPr lang="fr-FR" sz="1800" b="1">
              <a:solidFill>
                <a:srgbClr val="FFFF00"/>
              </a:solidFill>
            </a:rPr>
            <a:t>Vulgarisation</a:t>
          </a:r>
        </a:p>
      </dgm:t>
    </dgm:pt>
    <dgm:pt modelId="{DD90987E-D4BD-4FE2-9334-61EB7F681F71}" type="parTrans" cxnId="{DD01DF4B-DF2B-4008-8903-634C9F774BA8}">
      <dgm:prSet/>
      <dgm:spPr/>
      <dgm:t>
        <a:bodyPr/>
        <a:lstStyle/>
        <a:p>
          <a:endParaRPr lang="fr-FR"/>
        </a:p>
      </dgm:t>
    </dgm:pt>
    <dgm:pt modelId="{99611E16-E926-4374-9FBD-9F3458EA408C}" type="sibTrans" cxnId="{DD01DF4B-DF2B-4008-8903-634C9F774BA8}">
      <dgm:prSet/>
      <dgm:spPr/>
      <dgm:t>
        <a:bodyPr/>
        <a:lstStyle/>
        <a:p>
          <a:endParaRPr lang="fr-FR"/>
        </a:p>
      </dgm:t>
    </dgm:pt>
    <dgm:pt modelId="{0A1DEE56-5220-42C6-A744-A47BD07B4093}">
      <dgm:prSet phldrT="[Texte]" custT="1"/>
      <dgm:spPr/>
      <dgm:t>
        <a:bodyPr/>
        <a:lstStyle/>
        <a:p>
          <a:r>
            <a:rPr lang="fr-FR" sz="1600" b="1"/>
            <a:t>Formation</a:t>
          </a:r>
        </a:p>
      </dgm:t>
    </dgm:pt>
    <dgm:pt modelId="{F58270B8-5B83-47B7-B952-78203249E023}" type="parTrans" cxnId="{3FDD1449-1F19-40B2-AFFE-05898A8F7A40}">
      <dgm:prSet/>
      <dgm:spPr/>
      <dgm:t>
        <a:bodyPr/>
        <a:lstStyle/>
        <a:p>
          <a:endParaRPr lang="fr-FR"/>
        </a:p>
      </dgm:t>
    </dgm:pt>
    <dgm:pt modelId="{83FD8C33-9631-4290-9556-68FA936A0222}" type="sibTrans" cxnId="{3FDD1449-1F19-40B2-AFFE-05898A8F7A40}">
      <dgm:prSet/>
      <dgm:spPr/>
      <dgm:t>
        <a:bodyPr/>
        <a:lstStyle/>
        <a:p>
          <a:endParaRPr lang="fr-FR"/>
        </a:p>
      </dgm:t>
    </dgm:pt>
    <dgm:pt modelId="{A9950B69-049E-463E-9588-7B132535871B}">
      <dgm:prSet phldrT="[Texte]" custT="1"/>
      <dgm:spPr/>
      <dgm:t>
        <a:bodyPr/>
        <a:lstStyle/>
        <a:p>
          <a:r>
            <a:rPr lang="fr-FR" sz="1600" b="1"/>
            <a:t>Innovation</a:t>
          </a:r>
        </a:p>
      </dgm:t>
    </dgm:pt>
    <dgm:pt modelId="{23F12D60-3535-45F0-BEB6-3E41FD8B1164}" type="parTrans" cxnId="{AE8BD85E-8548-4A7B-AA0F-0E7714D12E08}">
      <dgm:prSet/>
      <dgm:spPr/>
      <dgm:t>
        <a:bodyPr/>
        <a:lstStyle/>
        <a:p>
          <a:endParaRPr lang="fr-FR"/>
        </a:p>
      </dgm:t>
    </dgm:pt>
    <dgm:pt modelId="{0B88002F-108F-4BC8-9022-02F8EF20FB64}" type="sibTrans" cxnId="{AE8BD85E-8548-4A7B-AA0F-0E7714D12E08}">
      <dgm:prSet/>
      <dgm:spPr/>
      <dgm:t>
        <a:bodyPr/>
        <a:lstStyle/>
        <a:p>
          <a:endParaRPr lang="fr-FR"/>
        </a:p>
      </dgm:t>
    </dgm:pt>
    <dgm:pt modelId="{CA15C6C8-2C99-4EFD-9282-266686FC1A8A}">
      <dgm:prSet phldrT="[Texte]" custT="1"/>
      <dgm:spPr>
        <a:solidFill>
          <a:srgbClr val="FF0000"/>
        </a:solidFill>
      </dgm:spPr>
      <dgm:t>
        <a:bodyPr/>
        <a:lstStyle/>
        <a:p>
          <a:r>
            <a:rPr lang="fr-FR" sz="1600" b="1"/>
            <a:t>Organisation professionnelle</a:t>
          </a:r>
        </a:p>
      </dgm:t>
    </dgm:pt>
    <dgm:pt modelId="{9B776895-9F37-4FD7-A028-642870D69A33}" type="parTrans" cxnId="{C60C6F65-2FEE-41D3-9C56-6AA19D5662B2}">
      <dgm:prSet/>
      <dgm:spPr/>
      <dgm:t>
        <a:bodyPr/>
        <a:lstStyle/>
        <a:p>
          <a:endParaRPr lang="fr-FR"/>
        </a:p>
      </dgm:t>
    </dgm:pt>
    <dgm:pt modelId="{CA2B3077-5BC4-482D-9D8E-5DF0ECDA1F75}" type="sibTrans" cxnId="{C60C6F65-2FEE-41D3-9C56-6AA19D5662B2}">
      <dgm:prSet/>
      <dgm:spPr/>
      <dgm:t>
        <a:bodyPr/>
        <a:lstStyle/>
        <a:p>
          <a:endParaRPr lang="fr-FR"/>
        </a:p>
      </dgm:t>
    </dgm:pt>
    <dgm:pt modelId="{D3E808E5-6FFA-4448-BA79-D7AB0ADA2443}">
      <dgm:prSet phldrT="[Texte]" custT="1"/>
      <dgm:spPr/>
      <dgm:t>
        <a:bodyPr/>
        <a:lstStyle/>
        <a:p>
          <a:r>
            <a:rPr lang="fr-FR" sz="1600" b="1"/>
            <a:t>Recherche</a:t>
          </a:r>
        </a:p>
      </dgm:t>
    </dgm:pt>
    <dgm:pt modelId="{3874E371-8A0A-48CB-B015-B2B817FB9126}" type="parTrans" cxnId="{B92CDFB5-5F95-4E60-B44D-977EEEA93893}">
      <dgm:prSet/>
      <dgm:spPr/>
      <dgm:t>
        <a:bodyPr/>
        <a:lstStyle/>
        <a:p>
          <a:endParaRPr lang="fr-FR"/>
        </a:p>
      </dgm:t>
    </dgm:pt>
    <dgm:pt modelId="{A8A677D9-DA9C-4387-9767-FF5B936E43A9}" type="sibTrans" cxnId="{B92CDFB5-5F95-4E60-B44D-977EEEA93893}">
      <dgm:prSet/>
      <dgm:spPr/>
      <dgm:t>
        <a:bodyPr/>
        <a:lstStyle/>
        <a:p>
          <a:endParaRPr lang="fr-FR"/>
        </a:p>
      </dgm:t>
    </dgm:pt>
    <dgm:pt modelId="{F5A4FEDE-35BC-4D1D-8FB7-A8D59E65E328}" type="pres">
      <dgm:prSet presAssocID="{A8793092-AECC-49D4-A0A5-3F4BB408105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4F4CD1B-2EC6-48A8-9754-A785F1D9D090}" type="pres">
      <dgm:prSet presAssocID="{4CADD0A8-1D1D-4A57-B870-6AD0D38B192F}" presName="centerShape" presStyleLbl="node0" presStyleIdx="0" presStyleCnt="1" custScaleX="180214" custScaleY="119623"/>
      <dgm:spPr/>
      <dgm:t>
        <a:bodyPr/>
        <a:lstStyle/>
        <a:p>
          <a:endParaRPr lang="fr-FR"/>
        </a:p>
      </dgm:t>
    </dgm:pt>
    <dgm:pt modelId="{43E2347F-46B5-4B23-B1D3-2C163B357DB7}" type="pres">
      <dgm:prSet presAssocID="{0A1DEE56-5220-42C6-A744-A47BD07B4093}" presName="node" presStyleLbl="node1" presStyleIdx="0" presStyleCnt="4" custScaleX="234730" custScaleY="116194" custRadScaleRad="929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1E43B8-3A9F-41B9-B757-C00181EC42E2}" type="pres">
      <dgm:prSet presAssocID="{0A1DEE56-5220-42C6-A744-A47BD07B4093}" presName="dummy" presStyleCnt="0"/>
      <dgm:spPr/>
    </dgm:pt>
    <dgm:pt modelId="{729E0051-6FC1-459C-A74D-369CC8F71D58}" type="pres">
      <dgm:prSet presAssocID="{83FD8C33-9631-4290-9556-68FA936A0222}" presName="sibTrans" presStyleLbl="sibTrans2D1" presStyleIdx="0" presStyleCnt="4"/>
      <dgm:spPr/>
      <dgm:t>
        <a:bodyPr/>
        <a:lstStyle/>
        <a:p>
          <a:endParaRPr lang="fr-FR"/>
        </a:p>
      </dgm:t>
    </dgm:pt>
    <dgm:pt modelId="{44EDCCEB-DBFC-4E42-B5F2-50D33792251E}" type="pres">
      <dgm:prSet presAssocID="{A9950B69-049E-463E-9588-7B132535871B}" presName="node" presStyleLbl="node1" presStyleIdx="1" presStyleCnt="4" custScaleX="185395" custScaleY="117678" custRadScaleRad="143568" custRadScaleInc="21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B63342-0FA9-4AA7-896F-75B80FF5A3CB}" type="pres">
      <dgm:prSet presAssocID="{A9950B69-049E-463E-9588-7B132535871B}" presName="dummy" presStyleCnt="0"/>
      <dgm:spPr/>
    </dgm:pt>
    <dgm:pt modelId="{568D4D42-AA12-4CF4-B023-6BC9E437E7D6}" type="pres">
      <dgm:prSet presAssocID="{0B88002F-108F-4BC8-9022-02F8EF20FB64}" presName="sibTrans" presStyleLbl="sibTrans2D1" presStyleIdx="1" presStyleCnt="4"/>
      <dgm:spPr/>
      <dgm:t>
        <a:bodyPr/>
        <a:lstStyle/>
        <a:p>
          <a:endParaRPr lang="fr-FR"/>
        </a:p>
      </dgm:t>
    </dgm:pt>
    <dgm:pt modelId="{6E77050C-F122-4500-9279-4A1699364E05}" type="pres">
      <dgm:prSet presAssocID="{CA15C6C8-2C99-4EFD-9282-266686FC1A8A}" presName="node" presStyleLbl="node1" presStyleIdx="2" presStyleCnt="4" custScaleX="263697" custScaleY="111292" custRadScaleRad="93047" custRadScaleInc="-65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43A06C-2295-4898-916B-174A48C97161}" type="pres">
      <dgm:prSet presAssocID="{CA15C6C8-2C99-4EFD-9282-266686FC1A8A}" presName="dummy" presStyleCnt="0"/>
      <dgm:spPr/>
    </dgm:pt>
    <dgm:pt modelId="{D41E386D-3EFF-4855-BA61-B12416E41A2D}" type="pres">
      <dgm:prSet presAssocID="{CA2B3077-5BC4-482D-9D8E-5DF0ECDA1F75}" presName="sibTrans" presStyleLbl="sibTrans2D1" presStyleIdx="2" presStyleCnt="4"/>
      <dgm:spPr/>
      <dgm:t>
        <a:bodyPr/>
        <a:lstStyle/>
        <a:p>
          <a:endParaRPr lang="fr-FR"/>
        </a:p>
      </dgm:t>
    </dgm:pt>
    <dgm:pt modelId="{F46B7179-3A7D-4912-B774-50AA7E300FC2}" type="pres">
      <dgm:prSet presAssocID="{D3E808E5-6FFA-4448-BA79-D7AB0ADA2443}" presName="node" presStyleLbl="node1" presStyleIdx="3" presStyleCnt="4" custScaleX="174834" custScaleY="132843" custRadScaleRad="1261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C54653-6572-4A9C-BF23-81BE4182917A}" type="pres">
      <dgm:prSet presAssocID="{D3E808E5-6FFA-4448-BA79-D7AB0ADA2443}" presName="dummy" presStyleCnt="0"/>
      <dgm:spPr/>
    </dgm:pt>
    <dgm:pt modelId="{99A74925-76AE-4A16-87C1-61A6BD252347}" type="pres">
      <dgm:prSet presAssocID="{A8A677D9-DA9C-4387-9767-FF5B936E43A9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7B7D6EEC-CAF3-4B27-843F-3F022320DF57}" type="presOf" srcId="{83FD8C33-9631-4290-9556-68FA936A0222}" destId="{729E0051-6FC1-459C-A74D-369CC8F71D58}" srcOrd="0" destOrd="0" presId="urn:microsoft.com/office/officeart/2005/8/layout/radial6"/>
    <dgm:cxn modelId="{78691F62-6BCE-42E4-AEDE-DCE5508AAB68}" type="presOf" srcId="{A8A677D9-DA9C-4387-9767-FF5B936E43A9}" destId="{99A74925-76AE-4A16-87C1-61A6BD252347}" srcOrd="0" destOrd="0" presId="urn:microsoft.com/office/officeart/2005/8/layout/radial6"/>
    <dgm:cxn modelId="{B5240F0D-072C-413F-BAAD-CA89BAEB6979}" type="presOf" srcId="{A9950B69-049E-463E-9588-7B132535871B}" destId="{44EDCCEB-DBFC-4E42-B5F2-50D33792251E}" srcOrd="0" destOrd="0" presId="urn:microsoft.com/office/officeart/2005/8/layout/radial6"/>
    <dgm:cxn modelId="{DD01DF4B-DF2B-4008-8903-634C9F774BA8}" srcId="{A8793092-AECC-49D4-A0A5-3F4BB4081051}" destId="{4CADD0A8-1D1D-4A57-B870-6AD0D38B192F}" srcOrd="0" destOrd="0" parTransId="{DD90987E-D4BD-4FE2-9334-61EB7F681F71}" sibTransId="{99611E16-E926-4374-9FBD-9F3458EA408C}"/>
    <dgm:cxn modelId="{55987D7D-8336-43AF-80FF-2E2579D90E04}" type="presOf" srcId="{CA2B3077-5BC4-482D-9D8E-5DF0ECDA1F75}" destId="{D41E386D-3EFF-4855-BA61-B12416E41A2D}" srcOrd="0" destOrd="0" presId="urn:microsoft.com/office/officeart/2005/8/layout/radial6"/>
    <dgm:cxn modelId="{C60C6F65-2FEE-41D3-9C56-6AA19D5662B2}" srcId="{4CADD0A8-1D1D-4A57-B870-6AD0D38B192F}" destId="{CA15C6C8-2C99-4EFD-9282-266686FC1A8A}" srcOrd="2" destOrd="0" parTransId="{9B776895-9F37-4FD7-A028-642870D69A33}" sibTransId="{CA2B3077-5BC4-482D-9D8E-5DF0ECDA1F75}"/>
    <dgm:cxn modelId="{B92CDFB5-5F95-4E60-B44D-977EEEA93893}" srcId="{4CADD0A8-1D1D-4A57-B870-6AD0D38B192F}" destId="{D3E808E5-6FFA-4448-BA79-D7AB0ADA2443}" srcOrd="3" destOrd="0" parTransId="{3874E371-8A0A-48CB-B015-B2B817FB9126}" sibTransId="{A8A677D9-DA9C-4387-9767-FF5B936E43A9}"/>
    <dgm:cxn modelId="{3FDD1449-1F19-40B2-AFFE-05898A8F7A40}" srcId="{4CADD0A8-1D1D-4A57-B870-6AD0D38B192F}" destId="{0A1DEE56-5220-42C6-A744-A47BD07B4093}" srcOrd="0" destOrd="0" parTransId="{F58270B8-5B83-47B7-B952-78203249E023}" sibTransId="{83FD8C33-9631-4290-9556-68FA936A0222}"/>
    <dgm:cxn modelId="{3306579B-88C8-4FA0-92F1-F6FBC6CDC1E6}" type="presOf" srcId="{D3E808E5-6FFA-4448-BA79-D7AB0ADA2443}" destId="{F46B7179-3A7D-4912-B774-50AA7E300FC2}" srcOrd="0" destOrd="0" presId="urn:microsoft.com/office/officeart/2005/8/layout/radial6"/>
    <dgm:cxn modelId="{AE8BD85E-8548-4A7B-AA0F-0E7714D12E08}" srcId="{4CADD0A8-1D1D-4A57-B870-6AD0D38B192F}" destId="{A9950B69-049E-463E-9588-7B132535871B}" srcOrd="1" destOrd="0" parTransId="{23F12D60-3535-45F0-BEB6-3E41FD8B1164}" sibTransId="{0B88002F-108F-4BC8-9022-02F8EF20FB64}"/>
    <dgm:cxn modelId="{A33427AF-BAB8-4F9C-B73A-DBF6856B29C4}" type="presOf" srcId="{0A1DEE56-5220-42C6-A744-A47BD07B4093}" destId="{43E2347F-46B5-4B23-B1D3-2C163B357DB7}" srcOrd="0" destOrd="0" presId="urn:microsoft.com/office/officeart/2005/8/layout/radial6"/>
    <dgm:cxn modelId="{6607053C-DC65-4713-A8D3-CE00BD08C3D3}" type="presOf" srcId="{0B88002F-108F-4BC8-9022-02F8EF20FB64}" destId="{568D4D42-AA12-4CF4-B023-6BC9E437E7D6}" srcOrd="0" destOrd="0" presId="urn:microsoft.com/office/officeart/2005/8/layout/radial6"/>
    <dgm:cxn modelId="{CB8957D5-0B8C-4855-A1BC-AC235F696E64}" type="presOf" srcId="{A8793092-AECC-49D4-A0A5-3F4BB4081051}" destId="{F5A4FEDE-35BC-4D1D-8FB7-A8D59E65E328}" srcOrd="0" destOrd="0" presId="urn:microsoft.com/office/officeart/2005/8/layout/radial6"/>
    <dgm:cxn modelId="{74FE70DB-66C1-4E7E-881E-30185C181665}" type="presOf" srcId="{4CADD0A8-1D1D-4A57-B870-6AD0D38B192F}" destId="{04F4CD1B-2EC6-48A8-9754-A785F1D9D090}" srcOrd="0" destOrd="0" presId="urn:microsoft.com/office/officeart/2005/8/layout/radial6"/>
    <dgm:cxn modelId="{3D0BE6D7-6B2F-4E43-8C3D-1CB0D2D27206}" type="presOf" srcId="{CA15C6C8-2C99-4EFD-9282-266686FC1A8A}" destId="{6E77050C-F122-4500-9279-4A1699364E05}" srcOrd="0" destOrd="0" presId="urn:microsoft.com/office/officeart/2005/8/layout/radial6"/>
    <dgm:cxn modelId="{171B6663-1BFF-4065-BEC1-92FAC2530FE0}" type="presParOf" srcId="{F5A4FEDE-35BC-4D1D-8FB7-A8D59E65E328}" destId="{04F4CD1B-2EC6-48A8-9754-A785F1D9D090}" srcOrd="0" destOrd="0" presId="urn:microsoft.com/office/officeart/2005/8/layout/radial6"/>
    <dgm:cxn modelId="{E8360AC4-A248-4742-B622-E9188EB4153F}" type="presParOf" srcId="{F5A4FEDE-35BC-4D1D-8FB7-A8D59E65E328}" destId="{43E2347F-46B5-4B23-B1D3-2C163B357DB7}" srcOrd="1" destOrd="0" presId="urn:microsoft.com/office/officeart/2005/8/layout/radial6"/>
    <dgm:cxn modelId="{83C3DB41-42CC-403F-99B6-F0F594B13921}" type="presParOf" srcId="{F5A4FEDE-35BC-4D1D-8FB7-A8D59E65E328}" destId="{6F1E43B8-3A9F-41B9-B757-C00181EC42E2}" srcOrd="2" destOrd="0" presId="urn:microsoft.com/office/officeart/2005/8/layout/radial6"/>
    <dgm:cxn modelId="{56FE9048-680C-4CB2-83C6-054690018AB1}" type="presParOf" srcId="{F5A4FEDE-35BC-4D1D-8FB7-A8D59E65E328}" destId="{729E0051-6FC1-459C-A74D-369CC8F71D58}" srcOrd="3" destOrd="0" presId="urn:microsoft.com/office/officeart/2005/8/layout/radial6"/>
    <dgm:cxn modelId="{CCB6193E-7A41-4DA0-9CDB-AE442E45AACC}" type="presParOf" srcId="{F5A4FEDE-35BC-4D1D-8FB7-A8D59E65E328}" destId="{44EDCCEB-DBFC-4E42-B5F2-50D33792251E}" srcOrd="4" destOrd="0" presId="urn:microsoft.com/office/officeart/2005/8/layout/radial6"/>
    <dgm:cxn modelId="{35E22A7D-5B50-4492-B8E2-0A3E18B74D9A}" type="presParOf" srcId="{F5A4FEDE-35BC-4D1D-8FB7-A8D59E65E328}" destId="{19B63342-0FA9-4AA7-896F-75B80FF5A3CB}" srcOrd="5" destOrd="0" presId="urn:microsoft.com/office/officeart/2005/8/layout/radial6"/>
    <dgm:cxn modelId="{D5B78EFA-FA2A-40E2-BB62-1D3524A5B93C}" type="presParOf" srcId="{F5A4FEDE-35BC-4D1D-8FB7-A8D59E65E328}" destId="{568D4D42-AA12-4CF4-B023-6BC9E437E7D6}" srcOrd="6" destOrd="0" presId="urn:microsoft.com/office/officeart/2005/8/layout/radial6"/>
    <dgm:cxn modelId="{C2918299-A6FE-4D3D-87ED-391DAACE413F}" type="presParOf" srcId="{F5A4FEDE-35BC-4D1D-8FB7-A8D59E65E328}" destId="{6E77050C-F122-4500-9279-4A1699364E05}" srcOrd="7" destOrd="0" presId="urn:microsoft.com/office/officeart/2005/8/layout/radial6"/>
    <dgm:cxn modelId="{A8F40265-B8F1-4A14-A658-A8F4B794AB53}" type="presParOf" srcId="{F5A4FEDE-35BC-4D1D-8FB7-A8D59E65E328}" destId="{BF43A06C-2295-4898-916B-174A48C97161}" srcOrd="8" destOrd="0" presId="urn:microsoft.com/office/officeart/2005/8/layout/radial6"/>
    <dgm:cxn modelId="{C31F839F-A644-4C9B-AE3C-8F10C0E0B5A5}" type="presParOf" srcId="{F5A4FEDE-35BC-4D1D-8FB7-A8D59E65E328}" destId="{D41E386D-3EFF-4855-BA61-B12416E41A2D}" srcOrd="9" destOrd="0" presId="urn:microsoft.com/office/officeart/2005/8/layout/radial6"/>
    <dgm:cxn modelId="{E6A8417E-5E9D-44EC-A5E7-2CCBF7344EC6}" type="presParOf" srcId="{F5A4FEDE-35BC-4D1D-8FB7-A8D59E65E328}" destId="{F46B7179-3A7D-4912-B774-50AA7E300FC2}" srcOrd="10" destOrd="0" presId="urn:microsoft.com/office/officeart/2005/8/layout/radial6"/>
    <dgm:cxn modelId="{0FAACEDA-23FD-4782-8B71-4362A2F2BE6A}" type="presParOf" srcId="{F5A4FEDE-35BC-4D1D-8FB7-A8D59E65E328}" destId="{B4C54653-6572-4A9C-BF23-81BE4182917A}" srcOrd="11" destOrd="0" presId="urn:microsoft.com/office/officeart/2005/8/layout/radial6"/>
    <dgm:cxn modelId="{6CE19661-297D-40AA-B1C0-EBB9DABA2561}" type="presParOf" srcId="{F5A4FEDE-35BC-4D1D-8FB7-A8D59E65E328}" destId="{99A74925-76AE-4A16-87C1-61A6BD25234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09373-63C6-449D-B994-116F5E8AE238}">
      <dsp:nvSpPr>
        <dsp:cNvPr id="0" name=""/>
        <dsp:cNvSpPr/>
      </dsp:nvSpPr>
      <dsp:spPr>
        <a:xfrm>
          <a:off x="2268698" y="1155"/>
          <a:ext cx="2320602" cy="1160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Vulgarisation Agricole</a:t>
          </a:r>
          <a:endParaRPr lang="fr-FR" sz="2700" kern="1200" dirty="0"/>
        </a:p>
      </dsp:txBody>
      <dsp:txXfrm>
        <a:off x="2302682" y="35139"/>
        <a:ext cx="2252634" cy="1092333"/>
      </dsp:txXfrm>
    </dsp:sp>
    <dsp:sp modelId="{8264E60A-30AC-429F-B83A-BD578D2BBF76}">
      <dsp:nvSpPr>
        <dsp:cNvPr id="0" name=""/>
        <dsp:cNvSpPr/>
      </dsp:nvSpPr>
      <dsp:spPr>
        <a:xfrm rot="3600000">
          <a:off x="3782562" y="2037207"/>
          <a:ext cx="1208470" cy="406105"/>
        </a:xfrm>
        <a:prstGeom prst="left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3904394" y="2118428"/>
        <a:ext cx="964807" cy="243663"/>
      </dsp:txXfrm>
    </dsp:sp>
    <dsp:sp modelId="{5C571E04-3758-4398-BFB8-2DEB1667C1CF}">
      <dsp:nvSpPr>
        <dsp:cNvPr id="0" name=""/>
        <dsp:cNvSpPr/>
      </dsp:nvSpPr>
      <dsp:spPr>
        <a:xfrm>
          <a:off x="4184293" y="3319063"/>
          <a:ext cx="2320602" cy="1160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/>
            <a:t>Recherche et innovation</a:t>
          </a:r>
        </a:p>
      </dsp:txBody>
      <dsp:txXfrm>
        <a:off x="4218277" y="3353047"/>
        <a:ext cx="2252634" cy="1092333"/>
      </dsp:txXfrm>
    </dsp:sp>
    <dsp:sp modelId="{5F06C004-ADBF-4A20-8B63-D96DE838BAC9}">
      <dsp:nvSpPr>
        <dsp:cNvPr id="0" name=""/>
        <dsp:cNvSpPr/>
      </dsp:nvSpPr>
      <dsp:spPr>
        <a:xfrm rot="10800000">
          <a:off x="2824764" y="3696161"/>
          <a:ext cx="1208470" cy="406105"/>
        </a:xfrm>
        <a:prstGeom prst="leftRightArrow">
          <a:avLst>
            <a:gd name="adj1" fmla="val 60000"/>
            <a:gd name="adj2" fmla="val 50000"/>
          </a:avLst>
        </a:prstGeom>
        <a:solidFill>
          <a:srgbClr val="FFCC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 rot="10800000">
        <a:off x="2946595" y="3777382"/>
        <a:ext cx="964807" cy="243663"/>
      </dsp:txXfrm>
    </dsp:sp>
    <dsp:sp modelId="{5F0190A9-683B-4A5C-8135-008AAC14B1B7}">
      <dsp:nvSpPr>
        <dsp:cNvPr id="0" name=""/>
        <dsp:cNvSpPr/>
      </dsp:nvSpPr>
      <dsp:spPr>
        <a:xfrm>
          <a:off x="353103" y="3319063"/>
          <a:ext cx="2320602" cy="1160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/>
            <a:t>Formation et Apprentissage</a:t>
          </a:r>
        </a:p>
      </dsp:txBody>
      <dsp:txXfrm>
        <a:off x="387087" y="3353047"/>
        <a:ext cx="2252634" cy="1092333"/>
      </dsp:txXfrm>
    </dsp:sp>
    <dsp:sp modelId="{8944B55A-127A-44BA-B552-9351BFB8EF8D}">
      <dsp:nvSpPr>
        <dsp:cNvPr id="0" name=""/>
        <dsp:cNvSpPr/>
      </dsp:nvSpPr>
      <dsp:spPr>
        <a:xfrm rot="18000000">
          <a:off x="1866967" y="2037207"/>
          <a:ext cx="1208470" cy="4061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1988799" y="2118428"/>
        <a:ext cx="964807" cy="243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C1598-A4D9-4BA8-A622-3BCA8E37C5EE}">
      <dsp:nvSpPr>
        <dsp:cNvPr id="0" name=""/>
        <dsp:cNvSpPr/>
      </dsp:nvSpPr>
      <dsp:spPr>
        <a:xfrm>
          <a:off x="2247596" y="0"/>
          <a:ext cx="2148881" cy="214920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AA025-D363-48C6-B063-B9B068161BAF}">
      <dsp:nvSpPr>
        <dsp:cNvPr id="0" name=""/>
        <dsp:cNvSpPr/>
      </dsp:nvSpPr>
      <dsp:spPr>
        <a:xfrm>
          <a:off x="2842154" y="775929"/>
          <a:ext cx="1194092" cy="596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/>
            <a:t>Appui</a:t>
          </a:r>
        </a:p>
      </dsp:txBody>
      <dsp:txXfrm>
        <a:off x="2842154" y="775929"/>
        <a:ext cx="1194092" cy="596903"/>
      </dsp:txXfrm>
    </dsp:sp>
    <dsp:sp modelId="{B5167884-6C60-4524-8581-0A7CB9268BE9}">
      <dsp:nvSpPr>
        <dsp:cNvPr id="0" name=""/>
        <dsp:cNvSpPr/>
      </dsp:nvSpPr>
      <dsp:spPr>
        <a:xfrm>
          <a:off x="1770337" y="1234879"/>
          <a:ext cx="2148881" cy="214920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51B8E-01A4-4CAA-90FF-6B21A8DE05BC}">
      <dsp:nvSpPr>
        <dsp:cNvPr id="0" name=""/>
        <dsp:cNvSpPr/>
      </dsp:nvSpPr>
      <dsp:spPr>
        <a:xfrm>
          <a:off x="2252962" y="2015230"/>
          <a:ext cx="1183631" cy="602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>
              <a:solidFill>
                <a:srgbClr val="FF0000"/>
              </a:solidFill>
            </a:rPr>
            <a:t>Recentrage de la mission</a:t>
          </a:r>
        </a:p>
      </dsp:txBody>
      <dsp:txXfrm>
        <a:off x="2252962" y="2015230"/>
        <a:ext cx="1183631" cy="602346"/>
      </dsp:txXfrm>
    </dsp:sp>
    <dsp:sp modelId="{B07F5034-B63B-4A1D-8695-AFC764D37FAA}">
      <dsp:nvSpPr>
        <dsp:cNvPr id="0" name=""/>
        <dsp:cNvSpPr/>
      </dsp:nvSpPr>
      <dsp:spPr>
        <a:xfrm>
          <a:off x="2520125" y="2617534"/>
          <a:ext cx="1846222" cy="184696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94452-1D82-47B5-AA4C-4D522F5B4D84}">
      <dsp:nvSpPr>
        <dsp:cNvPr id="0" name=""/>
        <dsp:cNvSpPr/>
      </dsp:nvSpPr>
      <dsp:spPr>
        <a:xfrm>
          <a:off x="2651297" y="3261760"/>
          <a:ext cx="1581455" cy="596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/>
            <a:t>opérateur</a:t>
          </a:r>
        </a:p>
      </dsp:txBody>
      <dsp:txXfrm>
        <a:off x="2651297" y="3261760"/>
        <a:ext cx="1581455" cy="596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33346-F142-4A7B-BF93-974E2C3E1D8F}">
      <dsp:nvSpPr>
        <dsp:cNvPr id="0" name=""/>
        <dsp:cNvSpPr/>
      </dsp:nvSpPr>
      <dsp:spPr>
        <a:xfrm>
          <a:off x="936096" y="0"/>
          <a:ext cx="4320495" cy="4244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b="0" kern="1200" dirty="0" smtClean="0">
              <a:solidFill>
                <a:schemeClr val="bg1"/>
              </a:solidFill>
            </a:rPr>
            <a:t>Une panoplie de </a:t>
          </a:r>
          <a:r>
            <a:rPr lang="is-IS" sz="1400" b="1" kern="1200" dirty="0" smtClean="0">
              <a:solidFill>
                <a:schemeClr val="bg1"/>
              </a:solidFill>
            </a:rPr>
            <a:t>services de proximité 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492338" y="212223"/>
        <a:ext cx="1208010" cy="636669"/>
      </dsp:txXfrm>
    </dsp:sp>
    <dsp:sp modelId="{AEBD3BAD-6CB8-48ED-9A1D-0F4329FBE7DB}">
      <dsp:nvSpPr>
        <dsp:cNvPr id="0" name=""/>
        <dsp:cNvSpPr/>
      </dsp:nvSpPr>
      <dsp:spPr>
        <a:xfrm>
          <a:off x="1201266" y="1005598"/>
          <a:ext cx="3906678" cy="3312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b="1" kern="1200" dirty="0" smtClean="0">
              <a:solidFill>
                <a:schemeClr val="bg1"/>
              </a:solidFill>
            </a:rPr>
            <a:t>Crée un environnementde reconnaissance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471913" y="1204373"/>
        <a:ext cx="1365384" cy="596325"/>
      </dsp:txXfrm>
    </dsp:sp>
    <dsp:sp modelId="{B96AFB9B-F53F-4B41-AC78-281EA108053E}">
      <dsp:nvSpPr>
        <dsp:cNvPr id="0" name=""/>
        <dsp:cNvSpPr/>
      </dsp:nvSpPr>
      <dsp:spPr>
        <a:xfrm>
          <a:off x="1872210" y="1971260"/>
          <a:ext cx="2448267" cy="24212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bg1"/>
              </a:solidFill>
            </a:rPr>
            <a:t>Travailler</a:t>
          </a:r>
          <a:r>
            <a:rPr lang="en-US" sz="1400" b="1" kern="1200" dirty="0" smtClean="0">
              <a:solidFill>
                <a:schemeClr val="bg1"/>
              </a:solidFill>
            </a:rPr>
            <a:t> ensemble </a:t>
          </a:r>
          <a:r>
            <a:rPr lang="en-US" sz="1400" b="0" kern="1200" dirty="0" smtClean="0">
              <a:solidFill>
                <a:schemeClr val="bg1"/>
              </a:solidFill>
            </a:rPr>
            <a:t>pour</a:t>
          </a:r>
          <a:r>
            <a:rPr lang="en-US" sz="1400" b="1" kern="1200" dirty="0" smtClean="0">
              <a:solidFill>
                <a:schemeClr val="bg1"/>
              </a:solidFill>
            </a:rPr>
            <a:t> </a:t>
          </a:r>
          <a:r>
            <a:rPr lang="en-US" sz="1400" b="1" kern="1200" dirty="0" err="1" smtClean="0">
              <a:solidFill>
                <a:schemeClr val="bg1"/>
              </a:solidFill>
            </a:rPr>
            <a:t>minimiser</a:t>
          </a:r>
          <a:r>
            <a:rPr lang="en-US" sz="1400" b="1" kern="1200" dirty="0" smtClean="0">
              <a:solidFill>
                <a:schemeClr val="bg1"/>
              </a:solidFill>
            </a:rPr>
            <a:t> les </a:t>
          </a:r>
          <a:r>
            <a:rPr lang="en-US" sz="1400" b="1" kern="1200" dirty="0" err="1" smtClean="0">
              <a:solidFill>
                <a:schemeClr val="bg1"/>
              </a:solidFill>
            </a:rPr>
            <a:t>coûts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525897" y="2152852"/>
        <a:ext cx="1140892" cy="544776"/>
      </dsp:txXfrm>
    </dsp:sp>
    <dsp:sp modelId="{5C63CE00-C049-4AAB-A83D-44FFF7246B16}">
      <dsp:nvSpPr>
        <dsp:cNvPr id="0" name=""/>
        <dsp:cNvSpPr/>
      </dsp:nvSpPr>
      <dsp:spPr>
        <a:xfrm>
          <a:off x="2315008" y="3079441"/>
          <a:ext cx="1562671" cy="112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Encourager les Initiatives des </a:t>
          </a:r>
          <a:r>
            <a:rPr lang="en-US" sz="1400" b="1" kern="1200" dirty="0" err="1" smtClean="0">
              <a:solidFill>
                <a:schemeClr val="bg1"/>
              </a:solidFill>
            </a:rPr>
            <a:t>producteurs</a:t>
          </a:r>
          <a:r>
            <a:rPr lang="en-US" sz="1400" b="1" kern="1200" dirty="0" smtClean="0">
              <a:solidFill>
                <a:schemeClr val="bg1"/>
              </a:solidFill>
            </a:rPr>
            <a:t> 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543856" y="3361830"/>
        <a:ext cx="1104975" cy="5647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9674A-26DC-423E-A5A5-5C81CD856F97}">
      <dsp:nvSpPr>
        <dsp:cNvPr id="0" name=""/>
        <dsp:cNvSpPr/>
      </dsp:nvSpPr>
      <dsp:spPr>
        <a:xfrm>
          <a:off x="2433760" y="1662836"/>
          <a:ext cx="1594868" cy="1449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FFFF00"/>
              </a:solidFill>
            </a:rPr>
            <a:t>Une</a:t>
          </a:r>
          <a:r>
            <a:rPr lang="en-US" sz="1600" b="1" kern="1200" dirty="0" smtClean="0">
              <a:solidFill>
                <a:srgbClr val="FFFF00"/>
              </a:solidFill>
            </a:rPr>
            <a:t> ‘‘</a:t>
          </a:r>
          <a:r>
            <a:rPr lang="en-US" sz="1600" b="1" kern="1200" dirty="0" err="1" smtClean="0">
              <a:solidFill>
                <a:srgbClr val="FFFF00"/>
              </a:solidFill>
            </a:rPr>
            <a:t>croie</a:t>
          </a:r>
          <a:r>
            <a:rPr lang="en-US" sz="1600" b="1" kern="1200" dirty="0" smtClean="0">
              <a:solidFill>
                <a:srgbClr val="FFFF00"/>
              </a:solidFill>
            </a:rPr>
            <a:t>’’ de transmission</a:t>
          </a:r>
          <a:endParaRPr lang="en-US" sz="1600" b="1" kern="1200" dirty="0">
            <a:solidFill>
              <a:srgbClr val="FFFF00"/>
            </a:solidFill>
          </a:endParaRPr>
        </a:p>
      </dsp:txBody>
      <dsp:txXfrm>
        <a:off x="2667323" y="1875156"/>
        <a:ext cx="1127742" cy="1025175"/>
      </dsp:txXfrm>
    </dsp:sp>
    <dsp:sp modelId="{1847E778-4C5B-40FD-ABC5-4E3436EA028E}">
      <dsp:nvSpPr>
        <dsp:cNvPr id="0" name=""/>
        <dsp:cNvSpPr/>
      </dsp:nvSpPr>
      <dsp:spPr>
        <a:xfrm rot="16264066">
          <a:off x="3176224" y="1345085"/>
          <a:ext cx="141793" cy="376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197097" y="1441599"/>
        <a:ext cx="99255" cy="225746"/>
      </dsp:txXfrm>
    </dsp:sp>
    <dsp:sp modelId="{623F8A0E-CA8E-4B7F-A50F-FA7CA1089A47}">
      <dsp:nvSpPr>
        <dsp:cNvPr id="0" name=""/>
        <dsp:cNvSpPr/>
      </dsp:nvSpPr>
      <dsp:spPr>
        <a:xfrm>
          <a:off x="2535775" y="12306"/>
          <a:ext cx="1453605" cy="1383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Savoir faire </a:t>
          </a:r>
          <a:endParaRPr lang="en-US" sz="1400" b="1" kern="1200" dirty="0"/>
        </a:p>
      </dsp:txBody>
      <dsp:txXfrm>
        <a:off x="2748651" y="214879"/>
        <a:ext cx="1027853" cy="978107"/>
      </dsp:txXfrm>
    </dsp:sp>
    <dsp:sp modelId="{9E6AA0E1-DC5F-4A74-B39E-8D848CDFF39A}">
      <dsp:nvSpPr>
        <dsp:cNvPr id="0" name=""/>
        <dsp:cNvSpPr/>
      </dsp:nvSpPr>
      <dsp:spPr>
        <a:xfrm rot="20667658">
          <a:off x="4064050" y="1942430"/>
          <a:ext cx="184193" cy="376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65060" y="2025081"/>
        <a:ext cx="128935" cy="225746"/>
      </dsp:txXfrm>
    </dsp:sp>
    <dsp:sp modelId="{B701B6A6-E137-4395-AD78-AAB759B08A0A}">
      <dsp:nvSpPr>
        <dsp:cNvPr id="0" name=""/>
        <dsp:cNvSpPr/>
      </dsp:nvSpPr>
      <dsp:spPr>
        <a:xfrm>
          <a:off x="4293623" y="1083419"/>
          <a:ext cx="1669780" cy="15535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Animateur</a:t>
          </a:r>
          <a:endParaRPr lang="en-US" sz="1400" b="1" kern="1200" dirty="0"/>
        </a:p>
      </dsp:txBody>
      <dsp:txXfrm>
        <a:off x="4538157" y="1310926"/>
        <a:ext cx="1180712" cy="1098503"/>
      </dsp:txXfrm>
    </dsp:sp>
    <dsp:sp modelId="{B68B3B70-2902-4B27-BF61-0331F7208366}">
      <dsp:nvSpPr>
        <dsp:cNvPr id="0" name=""/>
        <dsp:cNvSpPr/>
      </dsp:nvSpPr>
      <dsp:spPr>
        <a:xfrm rot="2728490">
          <a:off x="3792403" y="2876741"/>
          <a:ext cx="209561" cy="376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801795" y="2929579"/>
        <a:ext cx="146693" cy="225746"/>
      </dsp:txXfrm>
    </dsp:sp>
    <dsp:sp modelId="{8CCA6FA6-4402-481B-9874-A06EEE0B64F7}">
      <dsp:nvSpPr>
        <dsp:cNvPr id="0" name=""/>
        <dsp:cNvSpPr/>
      </dsp:nvSpPr>
      <dsp:spPr>
        <a:xfrm>
          <a:off x="3762395" y="3034852"/>
          <a:ext cx="1614768" cy="1427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Prestataire</a:t>
          </a:r>
          <a:r>
            <a:rPr lang="en-US" sz="1400" b="1" kern="1200" dirty="0" smtClean="0"/>
            <a:t> de services &amp; Savoir</a:t>
          </a:r>
          <a:endParaRPr lang="en-US" sz="1400" b="1" kern="1200" dirty="0"/>
        </a:p>
      </dsp:txBody>
      <dsp:txXfrm>
        <a:off x="3998872" y="3243933"/>
        <a:ext cx="1141814" cy="1009535"/>
      </dsp:txXfrm>
    </dsp:sp>
    <dsp:sp modelId="{25D3CB99-036D-4D51-BB54-B95CA19C98FA}">
      <dsp:nvSpPr>
        <dsp:cNvPr id="0" name=""/>
        <dsp:cNvSpPr/>
      </dsp:nvSpPr>
      <dsp:spPr>
        <a:xfrm rot="7680665">
          <a:off x="2612011" y="2897201"/>
          <a:ext cx="147913" cy="376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647861" y="2954969"/>
        <a:ext cx="103539" cy="225746"/>
      </dsp:txXfrm>
    </dsp:sp>
    <dsp:sp modelId="{C06E99E6-16E4-42EA-93E3-E8CB8C8FFE71}">
      <dsp:nvSpPr>
        <dsp:cNvPr id="0" name=""/>
        <dsp:cNvSpPr/>
      </dsp:nvSpPr>
      <dsp:spPr>
        <a:xfrm>
          <a:off x="1422726" y="3054322"/>
          <a:ext cx="1464671" cy="1420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Interlocuteur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crédible</a:t>
          </a:r>
          <a:endParaRPr lang="en-US" sz="1400" b="1" kern="1200" dirty="0"/>
        </a:p>
      </dsp:txBody>
      <dsp:txXfrm>
        <a:off x="1637222" y="3262352"/>
        <a:ext cx="1035679" cy="1004458"/>
      </dsp:txXfrm>
    </dsp:sp>
    <dsp:sp modelId="{5ABC184F-75BC-4F18-9B66-606BE03CD114}">
      <dsp:nvSpPr>
        <dsp:cNvPr id="0" name=""/>
        <dsp:cNvSpPr/>
      </dsp:nvSpPr>
      <dsp:spPr>
        <a:xfrm rot="11691842">
          <a:off x="2201041" y="1951580"/>
          <a:ext cx="191175" cy="376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257433" y="2034185"/>
        <a:ext cx="133823" cy="225746"/>
      </dsp:txXfrm>
    </dsp:sp>
    <dsp:sp modelId="{12709544-5807-4CDF-A950-BAF1F270AA5E}">
      <dsp:nvSpPr>
        <dsp:cNvPr id="0" name=""/>
        <dsp:cNvSpPr/>
      </dsp:nvSpPr>
      <dsp:spPr>
        <a:xfrm>
          <a:off x="288037" y="1080123"/>
          <a:ext cx="1873823" cy="15502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b="1" kern="1200" dirty="0" smtClean="0"/>
            <a:t>Accompagnateur</a:t>
          </a:r>
          <a:endParaRPr lang="en-US" sz="1400" b="1" kern="1200" dirty="0"/>
        </a:p>
      </dsp:txBody>
      <dsp:txXfrm>
        <a:off x="562452" y="1307158"/>
        <a:ext cx="1324993" cy="1096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74925-76AE-4A16-87C1-61A6BD252347}">
      <dsp:nvSpPr>
        <dsp:cNvPr id="0" name=""/>
        <dsp:cNvSpPr/>
      </dsp:nvSpPr>
      <dsp:spPr>
        <a:xfrm>
          <a:off x="1835352" y="551444"/>
          <a:ext cx="3225819" cy="3225819"/>
        </a:xfrm>
        <a:prstGeom prst="blockArc">
          <a:avLst>
            <a:gd name="adj1" fmla="val 10920850"/>
            <a:gd name="adj2" fmla="val 17111212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E386D-3EFF-4855-BA61-B12416E41A2D}">
      <dsp:nvSpPr>
        <dsp:cNvPr id="0" name=""/>
        <dsp:cNvSpPr/>
      </dsp:nvSpPr>
      <dsp:spPr>
        <a:xfrm>
          <a:off x="1835790" y="455000"/>
          <a:ext cx="3225819" cy="3225819"/>
        </a:xfrm>
        <a:prstGeom prst="blockArc">
          <a:avLst>
            <a:gd name="adj1" fmla="val 4376408"/>
            <a:gd name="adj2" fmla="val 10710374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D4D42-AA12-4CF4-B023-6BC9E437E7D6}">
      <dsp:nvSpPr>
        <dsp:cNvPr id="0" name=""/>
        <dsp:cNvSpPr/>
      </dsp:nvSpPr>
      <dsp:spPr>
        <a:xfrm>
          <a:off x="2934355" y="519912"/>
          <a:ext cx="3225819" cy="3225819"/>
        </a:xfrm>
        <a:prstGeom prst="blockArc">
          <a:avLst>
            <a:gd name="adj1" fmla="val 2452"/>
            <a:gd name="adj2" fmla="val 6829378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E0051-6FC1-459C-A74D-369CC8F71D58}">
      <dsp:nvSpPr>
        <dsp:cNvPr id="0" name=""/>
        <dsp:cNvSpPr/>
      </dsp:nvSpPr>
      <dsp:spPr>
        <a:xfrm>
          <a:off x="2936033" y="448329"/>
          <a:ext cx="3225819" cy="3225819"/>
        </a:xfrm>
        <a:prstGeom prst="blockArc">
          <a:avLst>
            <a:gd name="adj1" fmla="val 14646550"/>
            <a:gd name="adj2" fmla="val 158703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4CD1B-2EC6-48A8-9754-A785F1D9D090}">
      <dsp:nvSpPr>
        <dsp:cNvPr id="0" name=""/>
        <dsp:cNvSpPr/>
      </dsp:nvSpPr>
      <dsp:spPr>
        <a:xfrm>
          <a:off x="2523133" y="1220933"/>
          <a:ext cx="2675714" cy="17760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>
              <a:solidFill>
                <a:srgbClr val="FFFF00"/>
              </a:solidFill>
            </a:rPr>
            <a:t>Vulgarisation</a:t>
          </a:r>
        </a:p>
      </dsp:txBody>
      <dsp:txXfrm>
        <a:off x="2914982" y="1481036"/>
        <a:ext cx="1892016" cy="1255888"/>
      </dsp:txXfrm>
    </dsp:sp>
    <dsp:sp modelId="{43E2347F-46B5-4B23-B1D3-2C163B357DB7}">
      <dsp:nvSpPr>
        <dsp:cNvPr id="0" name=""/>
        <dsp:cNvSpPr/>
      </dsp:nvSpPr>
      <dsp:spPr>
        <a:xfrm>
          <a:off x="2641193" y="40067"/>
          <a:ext cx="2439596" cy="120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/>
            <a:t>Formation</a:t>
          </a:r>
        </a:p>
      </dsp:txBody>
      <dsp:txXfrm>
        <a:off x="2998464" y="216920"/>
        <a:ext cx="1725054" cy="853921"/>
      </dsp:txXfrm>
    </dsp:sp>
    <dsp:sp modelId="{44EDCCEB-DBFC-4E42-B5F2-50D33792251E}">
      <dsp:nvSpPr>
        <dsp:cNvPr id="0" name=""/>
        <dsp:cNvSpPr/>
      </dsp:nvSpPr>
      <dsp:spPr>
        <a:xfrm>
          <a:off x="5159335" y="1522420"/>
          <a:ext cx="1926847" cy="12230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/>
            <a:t>Innovation</a:t>
          </a:r>
        </a:p>
      </dsp:txBody>
      <dsp:txXfrm>
        <a:off x="5441515" y="1701532"/>
        <a:ext cx="1362487" cy="864827"/>
      </dsp:txXfrm>
    </dsp:sp>
    <dsp:sp modelId="{6E77050C-F122-4500-9279-4A1699364E05}">
      <dsp:nvSpPr>
        <dsp:cNvPr id="0" name=""/>
        <dsp:cNvSpPr/>
      </dsp:nvSpPr>
      <dsp:spPr>
        <a:xfrm>
          <a:off x="2540576" y="2995741"/>
          <a:ext cx="2740656" cy="115668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/>
            <a:t>Organisation professionnelle</a:t>
          </a:r>
        </a:p>
      </dsp:txBody>
      <dsp:txXfrm>
        <a:off x="2941936" y="3165133"/>
        <a:ext cx="1937936" cy="817896"/>
      </dsp:txXfrm>
    </dsp:sp>
    <dsp:sp modelId="{F46B7179-3A7D-4912-B774-50AA7E300FC2}">
      <dsp:nvSpPr>
        <dsp:cNvPr id="0" name=""/>
        <dsp:cNvSpPr/>
      </dsp:nvSpPr>
      <dsp:spPr>
        <a:xfrm>
          <a:off x="965198" y="1418648"/>
          <a:ext cx="1817084" cy="1380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/>
            <a:t>Recherche</a:t>
          </a:r>
        </a:p>
      </dsp:txBody>
      <dsp:txXfrm>
        <a:off x="1231304" y="1620842"/>
        <a:ext cx="1284872" cy="976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CB0EC-EE33-4F22-AD61-B12797A6AB81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E9144-2F41-45B4-8BC6-39EF963786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0C598-7139-4253-8F90-C1313D8E62FE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5884B-6903-45D0-AC2A-A4F095595D2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8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5884B-6903-45D0-AC2A-A4F095595D2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5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5884B-6903-45D0-AC2A-A4F095595D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4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5884B-6903-45D0-AC2A-A4F095595D2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5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Dans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le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contexte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Tunisien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coopérative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agricole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est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et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doit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rester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une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initiative des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producteurs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Visant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à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travailler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ensemble pour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gagner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plus</a:t>
            </a:r>
            <a:r>
              <a:rPr lang="is-IS" b="1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s-IS" b="1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Malgré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l’héritage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historique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qui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nourrit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le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scepticisme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ambiant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et un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individualisme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opportuniste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s-I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Les coopératives agricoles fonctionnelles créent un pouvoir de négociation sur les marchés et une reconnaissance officielle par les pouvoirs publics.  Elle  se  </a:t>
            </a:r>
            <a:r>
              <a:rPr lang="is-IS" b="1" dirty="0" smtClean="0">
                <a:solidFill>
                  <a:schemeClr val="accent1">
                    <a:lumMod val="50000"/>
                  </a:schemeClr>
                </a:solidFill>
              </a:rPr>
              <a:t>positionnant sur</a:t>
            </a: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s-IS" b="1" dirty="0" smtClean="0">
                <a:solidFill>
                  <a:schemeClr val="accent1">
                    <a:lumMod val="50000"/>
                  </a:schemeClr>
                </a:solidFill>
              </a:rPr>
              <a:t>une vaste gamme des services de proximité connectant l’offre et la demande de services et d’intrants et de produits, </a:t>
            </a: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en amont et en aval des producteurs, pour contenir les couts de production, assurer la qualité des intrants, promouvoir la qualité, aggréger et ecouler le produit et  le valoriser.</a:t>
            </a:r>
          </a:p>
          <a:p>
            <a:pPr marL="0" indent="0">
              <a:buNone/>
            </a:pPr>
            <a:endParaRPr lang="is-I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En tant qu’entreprise de l’économie sociale et solidaire en  milieu rural par excellence, elle est un </a:t>
            </a:r>
            <a:r>
              <a:rPr lang="is-IS" b="1" dirty="0" smtClean="0">
                <a:solidFill>
                  <a:schemeClr val="accent1">
                    <a:lumMod val="50000"/>
                  </a:schemeClr>
                </a:solidFill>
              </a:rPr>
              <a:t>agent du développement territorial </a:t>
            </a: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 à </a:t>
            </a:r>
            <a:r>
              <a:rPr lang="is-IS" b="1" dirty="0" smtClean="0">
                <a:solidFill>
                  <a:schemeClr val="accent1">
                    <a:lumMod val="50000"/>
                  </a:schemeClr>
                </a:solidFill>
              </a:rPr>
              <a:t>l’interface entre les services publics et ceux du secteur privé.  Son role spécifique à ce titre est de promouvoir l’innovation et l’entreprenariat à la base </a:t>
            </a: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en partenariat avec l’Etat, les autres organisations professionnelles, l’agro-industrie, et les partenaires au développement.  </a:t>
            </a:r>
            <a:r>
              <a:rPr lang="is-IS" b="1" dirty="0" smtClean="0">
                <a:solidFill>
                  <a:schemeClr val="accent1">
                    <a:lumMod val="50000"/>
                  </a:schemeClr>
                </a:solidFill>
              </a:rPr>
              <a:t>Ces partenariats peuvent prendre des formes diverses </a:t>
            </a: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(contrat-programmes, consortium, union de coopératives prises de participation ou adhésions  croisées ) suivant les filières et les opportunités.</a:t>
            </a:r>
            <a:r>
              <a:rPr lang="is-IS" baseline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is-I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5884B-6903-45D0-AC2A-A4F095595D2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76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charset="0"/>
              <a:buNone/>
            </a:pPr>
            <a:r>
              <a:rPr lang="fr-FR" b="1" noProof="0" dirty="0" smtClean="0"/>
              <a:t>Vision</a:t>
            </a:r>
            <a:r>
              <a:rPr lang="fr-FR" b="1" baseline="0" noProof="0" dirty="0" smtClean="0"/>
              <a:t> mettant l’accent sur les b</a:t>
            </a:r>
            <a:r>
              <a:rPr lang="fr-FR" b="1" noProof="0" dirty="0" smtClean="0"/>
              <a:t>uts recherchés</a:t>
            </a:r>
            <a:r>
              <a:rPr lang="fr-FR" noProof="0" dirty="0" smtClean="0"/>
              <a:t>:</a:t>
            </a:r>
          </a:p>
          <a:p>
            <a:pPr marL="171450" indent="-171450" algn="l">
              <a:buFont typeface="Arial" charset="0"/>
              <a:buChar char="•"/>
            </a:pPr>
            <a:r>
              <a:rPr lang="fr-FR" noProof="0" dirty="0" smtClean="0"/>
              <a:t> travailler ensemble pour gagner plus;</a:t>
            </a:r>
          </a:p>
          <a:p>
            <a:pPr marL="171450" indent="-171450" algn="l">
              <a:buFont typeface="Arial" charset="0"/>
              <a:buChar char="•"/>
            </a:pPr>
            <a:r>
              <a:rPr lang="fr-FR" noProof="0" dirty="0" smtClean="0"/>
              <a:t> valoriser le produit et partager équitablement la valeur ajoutée; </a:t>
            </a:r>
          </a:p>
          <a:p>
            <a:pPr marL="171450" indent="-171450" algn="l">
              <a:buFont typeface="Arial" charset="0"/>
              <a:buChar char="•"/>
            </a:pPr>
            <a:r>
              <a:rPr lang="fr-FR" noProof="0" dirty="0" smtClean="0"/>
              <a:t>accéder aux aides;…</a:t>
            </a:r>
          </a:p>
          <a:p>
            <a:pPr marL="0" indent="0" algn="l">
              <a:buFont typeface="Arial" charset="0"/>
              <a:buNone/>
            </a:pPr>
            <a:endParaRPr lang="fr-FR" b="1" noProof="0" dirty="0" smtClean="0"/>
          </a:p>
          <a:p>
            <a:pPr marL="0" indent="0" algn="l">
              <a:buFont typeface="Arial" charset="0"/>
              <a:buNone/>
            </a:pPr>
            <a:r>
              <a:rPr lang="fr-FR" b="1" noProof="0" dirty="0" smtClean="0"/>
              <a:t>Accent sur services fournis</a:t>
            </a:r>
            <a:r>
              <a:rPr lang="fr-FR" noProof="0" dirty="0" smtClean="0"/>
              <a:t>: </a:t>
            </a:r>
          </a:p>
          <a:p>
            <a:pPr marL="0" indent="0" algn="l">
              <a:buFont typeface="Arial" charset="0"/>
              <a:buNone/>
            </a:pPr>
            <a:r>
              <a:rPr lang="fr-FR" noProof="0" dirty="0" smtClean="0"/>
              <a:t>connecter l’offre et la demande; </a:t>
            </a:r>
          </a:p>
          <a:p>
            <a:pPr marL="0" indent="0" algn="l">
              <a:buFont typeface="Arial" charset="0"/>
              <a:buNone/>
            </a:pPr>
            <a:r>
              <a:rPr lang="fr-FR" noProof="0" dirty="0" smtClean="0"/>
              <a:t>innover; </a:t>
            </a:r>
          </a:p>
          <a:p>
            <a:pPr marL="0" indent="0" algn="l">
              <a:buFont typeface="Arial" charset="0"/>
              <a:buNone/>
            </a:pPr>
            <a:r>
              <a:rPr lang="fr-FR" noProof="0" dirty="0" smtClean="0"/>
              <a:t>intégrer la chaine de valeur; </a:t>
            </a:r>
          </a:p>
          <a:p>
            <a:pPr marL="0" indent="0" algn="l">
              <a:buFont typeface="Arial" charset="0"/>
              <a:buNone/>
            </a:pPr>
            <a:r>
              <a:rPr lang="fr-FR" noProof="0" dirty="0" smtClean="0"/>
              <a:t>centrale d’achat</a:t>
            </a:r>
          </a:p>
          <a:p>
            <a:pPr marL="0" indent="0" algn="l">
              <a:buFont typeface="Arial" charset="0"/>
              <a:buNone/>
            </a:pPr>
            <a:endParaRPr lang="fr-FR" noProof="0" dirty="0" smtClean="0"/>
          </a:p>
          <a:p>
            <a:endParaRPr lang="en-US" dirty="0" smtClean="0"/>
          </a:p>
          <a:p>
            <a:pPr marL="0" indent="0" algn="l">
              <a:buFont typeface="Arial" charset="0"/>
              <a:buNone/>
            </a:pPr>
            <a:r>
              <a:rPr lang="en-US" b="1" dirty="0" smtClean="0"/>
              <a:t>Vision </a:t>
            </a:r>
            <a:r>
              <a:rPr lang="en-US" b="1" dirty="0" err="1" smtClean="0"/>
              <a:t>culturelle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mettant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l’accent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sur</a:t>
            </a:r>
            <a:r>
              <a:rPr lang="en-US" b="1" baseline="0" dirty="0" smtClean="0"/>
              <a:t> les </a:t>
            </a:r>
            <a:r>
              <a:rPr lang="en-US" b="1" baseline="0" dirty="0" err="1" smtClean="0"/>
              <a:t>valeurs</a:t>
            </a:r>
            <a:r>
              <a:rPr lang="en-US" b="1" baseline="0" dirty="0" smtClean="0"/>
              <a:t> (</a:t>
            </a:r>
            <a:r>
              <a:rPr lang="en-US" b="1" baseline="0" dirty="0" err="1" smtClean="0"/>
              <a:t>ou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leur</a:t>
            </a:r>
            <a:r>
              <a:rPr lang="en-US" b="1" baseline="0" dirty="0" smtClean="0"/>
              <a:t> absence)</a:t>
            </a:r>
            <a:r>
              <a:rPr lang="en-US" dirty="0" smtClean="0"/>
              <a:t>:   </a:t>
            </a:r>
            <a:r>
              <a:rPr lang="fr-FR" noProof="0" dirty="0" smtClean="0"/>
              <a:t>méfiance, opportunisme, dépasser l’individualisme, apprendre à travailler ensemble</a:t>
            </a:r>
          </a:p>
          <a:p>
            <a:pPr marL="0" indent="0" algn="l">
              <a:buFont typeface="Arial" charset="0"/>
              <a:buNone/>
            </a:pPr>
            <a:endParaRPr lang="fr-FR" noProof="0" dirty="0" smtClean="0"/>
          </a:p>
          <a:p>
            <a:pPr marL="0" indent="0" algn="l">
              <a:buFont typeface="Arial" charset="0"/>
              <a:buNone/>
            </a:pPr>
            <a:r>
              <a:rPr lang="fr-FR" b="1" noProof="0" dirty="0" smtClean="0"/>
              <a:t>Vision analytique</a:t>
            </a:r>
            <a:r>
              <a:rPr lang="fr-FR" noProof="0" dirty="0" smtClean="0"/>
              <a:t>: viabilité incertaine;</a:t>
            </a:r>
            <a:r>
              <a:rPr lang="fr-FR" baseline="0" noProof="0" dirty="0" smtClean="0"/>
              <a:t> la SMSA:</a:t>
            </a:r>
            <a:r>
              <a:rPr lang="fr-FR" noProof="0" dirty="0" smtClean="0"/>
              <a:t> plus société que coopérative</a:t>
            </a:r>
          </a:p>
          <a:p>
            <a:pPr marL="0" indent="0" algn="l">
              <a:buFont typeface="Arial" charset="0"/>
              <a:buNone/>
            </a:pPr>
            <a:endParaRPr lang="fr-FR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b="1" noProof="0" dirty="0" smtClean="0"/>
              <a:t>Complexe</a:t>
            </a:r>
            <a:r>
              <a:rPr lang="fr-FR" noProof="0" dirty="0" smtClean="0"/>
              <a:t>: un instrument pour la mise à  niveau, assurer l’indépendance alimentaire et partager la valeur ajoutée</a:t>
            </a:r>
          </a:p>
          <a:p>
            <a:pPr marL="0" indent="0" algn="l">
              <a:buFont typeface="Arial" charset="0"/>
              <a:buNone/>
            </a:pPr>
            <a:endParaRPr lang="fr-FR" noProof="0" dirty="0" smtClean="0"/>
          </a:p>
          <a:p>
            <a:pPr marL="0" indent="0" algn="l">
              <a:buFont typeface="Arial" charset="0"/>
              <a:buNone/>
            </a:pPr>
            <a:endParaRPr lang="fr-FR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5884B-6903-45D0-AC2A-A4F095595D2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91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Dans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le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contexte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Tunisien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coopérative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agricole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est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et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doit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rester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une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initiative des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producteurs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914400" indent="-9144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Visant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à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travailler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ensemble pour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gagner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plus</a:t>
            </a:r>
            <a:r>
              <a:rPr lang="is-IS" b="1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s-IS" b="1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Malgré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l’héritage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historique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qui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nourrit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le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scepticisme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ambiant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et un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individualisme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opportuniste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s-I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Les coopératives agricoles fonctionnelles créent un pouvoir de négociation sur les marchés et une reconnaissance officielle par les pouvoirs publics.  Elle  se  </a:t>
            </a:r>
            <a:r>
              <a:rPr lang="is-IS" b="1" dirty="0" smtClean="0">
                <a:solidFill>
                  <a:schemeClr val="accent1">
                    <a:lumMod val="50000"/>
                  </a:schemeClr>
                </a:solidFill>
              </a:rPr>
              <a:t>positionnant sur</a:t>
            </a: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s-IS" b="1" dirty="0" smtClean="0">
                <a:solidFill>
                  <a:schemeClr val="accent1">
                    <a:lumMod val="50000"/>
                  </a:schemeClr>
                </a:solidFill>
              </a:rPr>
              <a:t>une vaste gamme des services de proximité connectant l’offre et la demande de services et d’intrants et de produits, </a:t>
            </a: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en amont et en aval des producteurs, pour contenir les couts de production, assurer la qualité des intrants, promouvoir la qualité, aggréger et ecouler le produit et  le valoriser.</a:t>
            </a:r>
          </a:p>
          <a:p>
            <a:pPr marL="0" indent="0">
              <a:buNone/>
            </a:pPr>
            <a:endParaRPr lang="is-I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En tant qu’entreprise de l’économie sociale et solidaire en  milieu rural par excellence, elle est un </a:t>
            </a:r>
            <a:r>
              <a:rPr lang="is-IS" b="1" dirty="0" smtClean="0">
                <a:solidFill>
                  <a:schemeClr val="accent1">
                    <a:lumMod val="50000"/>
                  </a:schemeClr>
                </a:solidFill>
              </a:rPr>
              <a:t>agent du développement territorial </a:t>
            </a: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 à </a:t>
            </a:r>
            <a:r>
              <a:rPr lang="is-IS" b="1" dirty="0" smtClean="0">
                <a:solidFill>
                  <a:schemeClr val="accent1">
                    <a:lumMod val="50000"/>
                  </a:schemeClr>
                </a:solidFill>
              </a:rPr>
              <a:t>l’interface entre les services publics et ceux du secteur privé.  Son role spécifique à ce titre est de promouvoir l’innovation et l’entreprenariat à la base </a:t>
            </a: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en partenariat avec l’Etat, les autres organisations professionnelles, l’agro-industrie, et les partenaires au développement.  </a:t>
            </a:r>
            <a:r>
              <a:rPr lang="is-IS" b="1" dirty="0" smtClean="0">
                <a:solidFill>
                  <a:schemeClr val="accent1">
                    <a:lumMod val="50000"/>
                  </a:schemeClr>
                </a:solidFill>
              </a:rPr>
              <a:t>Ces partenariats peuvent prendre des formes diverses </a:t>
            </a:r>
            <a:r>
              <a:rPr lang="is-IS" dirty="0" smtClean="0">
                <a:solidFill>
                  <a:schemeClr val="accent1">
                    <a:lumMod val="50000"/>
                  </a:schemeClr>
                </a:solidFill>
              </a:rPr>
              <a:t>(contrat-programmes, consortium, union de coopératives prises de participation ou adhésions  croisées ) suivant les filières et les opportunités.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5884B-6903-45D0-AC2A-A4F095595D2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88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FAIRE RESPECTER</a:t>
            </a:r>
            <a:r>
              <a:rPr lang="en-US" baseline="0" dirty="0" smtClean="0"/>
              <a:t> LES </a:t>
            </a:r>
            <a:r>
              <a:rPr lang="en-US" dirty="0" smtClean="0"/>
              <a:t>ÈGLES</a:t>
            </a:r>
            <a:r>
              <a:rPr lang="en-US" baseline="0" dirty="0" smtClean="0"/>
              <a:t> DE BON FONCTIONNEMENT:  </a:t>
            </a:r>
          </a:p>
          <a:p>
            <a:pPr lvl="1"/>
            <a:r>
              <a:rPr lang="fr-FR" sz="1200" cap="all" dirty="0" smtClean="0">
                <a:solidFill>
                  <a:schemeClr val="accent1">
                    <a:lumMod val="50000"/>
                  </a:schemeClr>
                </a:solidFill>
              </a:rPr>
              <a:t>-Assurer la transparence et la circulation de l’information</a:t>
            </a:r>
            <a:endParaRPr lang="en-US" sz="1200" cap="al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fr-FR" sz="1200" cap="all" dirty="0" smtClean="0">
                <a:solidFill>
                  <a:schemeClr val="accent1">
                    <a:lumMod val="50000"/>
                  </a:schemeClr>
                </a:solidFill>
              </a:rPr>
              <a:t>- Contrôle de gestion</a:t>
            </a:r>
          </a:p>
          <a:p>
            <a:pPr lvl="1"/>
            <a:r>
              <a:rPr lang="fr-FR" sz="1200" cap="all" dirty="0" smtClean="0">
                <a:solidFill>
                  <a:schemeClr val="accent1">
                    <a:lumMod val="50000"/>
                  </a:schemeClr>
                </a:solidFill>
              </a:rPr>
              <a:t>- Donner les arbitrages et gérer les conflits</a:t>
            </a:r>
            <a:endParaRPr lang="en-US" sz="1200" cap="al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fr-FR" sz="1200" cap="all" dirty="0" smtClean="0">
                <a:solidFill>
                  <a:schemeClr val="accent1">
                    <a:lumMod val="50000"/>
                  </a:schemeClr>
                </a:solidFill>
              </a:rPr>
              <a:t>- Corriger les </a:t>
            </a:r>
            <a:r>
              <a:rPr lang="fr-FR" sz="1200" cap="all" dirty="0" err="1" smtClean="0">
                <a:solidFill>
                  <a:schemeClr val="accent1">
                    <a:lumMod val="50000"/>
                  </a:schemeClr>
                </a:solidFill>
              </a:rPr>
              <a:t>derives</a:t>
            </a:r>
            <a:endParaRPr lang="fr-FR" sz="1200" b="1" cap="all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5884B-6903-45D0-AC2A-A4F095595D2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08000" y="4221163"/>
            <a:ext cx="8639175" cy="1000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221163"/>
            <a:ext cx="431800" cy="1000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36912"/>
            <a:ext cx="7772400" cy="147002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516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08000" y="1120775"/>
            <a:ext cx="8639175" cy="1000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20775"/>
            <a:ext cx="431800" cy="1000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3" b="20876"/>
          <a:stretch/>
        </p:blipFill>
        <p:spPr>
          <a:xfrm>
            <a:off x="6588224" y="6093296"/>
            <a:ext cx="2392680" cy="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08000" y="1120775"/>
            <a:ext cx="8639175" cy="1000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120775"/>
            <a:ext cx="431800" cy="1000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>
            <a:lvl1pPr>
              <a:buClr>
                <a:schemeClr val="bg1">
                  <a:lumMod val="65000"/>
                </a:schemeClr>
              </a:buCl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/>
          </a:bodyPr>
          <a:lstStyle>
            <a:lvl1pPr>
              <a:buClr>
                <a:schemeClr val="bg1">
                  <a:lumMod val="65000"/>
                </a:schemeClr>
              </a:buCl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232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76256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A323A52-A7E0-458D-8BF3-A6F9CCD12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1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n-lt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alibri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alibri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alibri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alibri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Clr>
          <a:schemeClr val="bg1">
            <a:lumMod val="65000"/>
          </a:schemeClr>
        </a:buClr>
        <a:buSzPct val="80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1pPr>
      <a:lvl2pPr marL="539750" indent="-274638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2pPr>
      <a:lvl3pPr marL="804863" indent="-26511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1079500" indent="-274638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–"/>
        <a:defRPr lang="en-US" sz="2000" kern="1200" dirty="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20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 txBox="1">
            <a:spLocks noChangeArrowheads="1"/>
          </p:cNvSpPr>
          <p:nvPr/>
        </p:nvSpPr>
        <p:spPr bwMode="auto">
          <a:xfrm>
            <a:off x="251520" y="2132856"/>
            <a:ext cx="88924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/>
            <a:r>
              <a:rPr lang="fr-FR" sz="2800" b="1" dirty="0" smtClean="0"/>
              <a:t>Réflexions sur la restructuration de l’AVFA et de ses structures déconcentrées: Eléments préliminaires !!</a:t>
            </a:r>
            <a:endParaRPr lang="it-IT" alt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endParaRPr lang="ru-RU" altLang="en-US" sz="12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000" b="1" dirty="0" smtClean="0">
                <a:solidFill>
                  <a:schemeClr val="tx2"/>
                </a:solidFill>
              </a:rPr>
              <a:t>Tunis, 04 </a:t>
            </a:r>
            <a:r>
              <a:rPr lang="en-US" altLang="en-US" sz="2000" b="1" dirty="0" err="1" smtClean="0">
                <a:solidFill>
                  <a:schemeClr val="tx2"/>
                </a:solidFill>
              </a:rPr>
              <a:t>février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 2020</a:t>
            </a:r>
          </a:p>
          <a:p>
            <a:pPr eaLnBrk="1" hangingPunct="1"/>
            <a:endParaRPr lang="en-US" altLang="en-US" sz="2000" b="1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000" b="1" dirty="0" err="1" smtClean="0">
                <a:solidFill>
                  <a:schemeClr val="tx2"/>
                </a:solidFill>
              </a:rPr>
              <a:t>M.Hamdi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 et </a:t>
            </a:r>
            <a:r>
              <a:rPr lang="en-US" altLang="en-US" sz="2000" b="1" dirty="0" err="1" smtClean="0">
                <a:solidFill>
                  <a:schemeClr val="tx2"/>
                </a:solidFill>
              </a:rPr>
              <a:t>Y.Saadani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, Consultants</a:t>
            </a:r>
            <a:endParaRPr lang="ru-RU" altLang="en-US" sz="2000" b="1" dirty="0" smtClean="0">
              <a:solidFill>
                <a:schemeClr val="tx2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6880"/>
            <a:ext cx="933450" cy="933450"/>
          </a:xfrm>
          <a:prstGeom prst="rect">
            <a:avLst/>
          </a:prstGeom>
          <a:noFill/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8863"/>
            <a:ext cx="1224136" cy="923925"/>
          </a:xfrm>
          <a:prstGeom prst="rect">
            <a:avLst/>
          </a:prstGeom>
          <a:noFill/>
        </p:spPr>
      </p:pic>
      <p:pic>
        <p:nvPicPr>
          <p:cNvPr id="8" name="Picture 2" descr="A close up of a device&#10;&#10;Description automatically generate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1967"/>
            <a:ext cx="3911600" cy="8032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4499992" cy="26642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93096"/>
            <a:ext cx="4644008" cy="26642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912" y="4193704"/>
            <a:ext cx="4644008" cy="266429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1520" y="141277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Projet d’Appui à l’Enseignement et la Formation Technique </a:t>
            </a:r>
          </a:p>
          <a:p>
            <a:pPr algn="ctr"/>
            <a:r>
              <a:rPr lang="en-US" sz="2000" b="1" dirty="0"/>
              <a:t>P</a:t>
            </a:r>
            <a:r>
              <a:rPr lang="en-US" sz="2000" b="1" dirty="0" smtClean="0"/>
              <a:t>rofessionnels </a:t>
            </a:r>
            <a:r>
              <a:rPr lang="en-US" sz="2000" b="1" dirty="0" err="1" smtClean="0"/>
              <a:t>Agricoles</a:t>
            </a:r>
            <a:r>
              <a:rPr lang="en-US" sz="2000" b="1" dirty="0" smtClean="0"/>
              <a:t> - EFTPA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754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/>
              <a:t>CHANGEMENTS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b="1" dirty="0"/>
              <a:t>Vers une vision partagée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Le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Vulgarisateur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VS Le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Conseiller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Agricole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Partage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des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tâches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rôle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de la profession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onseiller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privé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et OP)</a:t>
            </a:r>
          </a:p>
          <a:p>
            <a:r>
              <a:rPr lang="is-IS" sz="2800" dirty="0" smtClean="0">
                <a:solidFill>
                  <a:schemeClr val="accent1">
                    <a:lumMod val="50000"/>
                  </a:schemeClr>
                </a:solidFill>
              </a:rPr>
              <a:t> Services </a:t>
            </a:r>
            <a:r>
              <a:rPr lang="is-IS" sz="2800" b="1" dirty="0" smtClean="0">
                <a:solidFill>
                  <a:schemeClr val="accent1">
                    <a:lumMod val="50000"/>
                  </a:schemeClr>
                </a:solidFill>
              </a:rPr>
              <a:t>déconcentrés/décentralisation</a:t>
            </a:r>
            <a:r>
              <a:rPr lang="is-I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s-IS" sz="2800" dirty="0">
                <a:solidFill>
                  <a:schemeClr val="accent1">
                    <a:lumMod val="50000"/>
                  </a:schemeClr>
                </a:solidFill>
              </a:rPr>
              <a:t>pour </a:t>
            </a:r>
            <a:r>
              <a:rPr lang="is-IS" sz="28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is-I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985838" lvl="1"/>
            <a:r>
              <a:rPr lang="is-IS" sz="2400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is-IS" sz="2400" dirty="0">
                <a:solidFill>
                  <a:schemeClr val="accent1">
                    <a:lumMod val="50000"/>
                  </a:schemeClr>
                </a:solidFill>
              </a:rPr>
              <a:t>é</a:t>
            </a:r>
            <a:r>
              <a:rPr lang="is-IS" sz="2400" dirty="0" smtClean="0">
                <a:solidFill>
                  <a:schemeClr val="accent1">
                    <a:lumMod val="50000"/>
                  </a:schemeClr>
                </a:solidFill>
              </a:rPr>
              <a:t>duire </a:t>
            </a:r>
            <a:r>
              <a:rPr lang="is-IS" sz="2400" dirty="0">
                <a:solidFill>
                  <a:schemeClr val="accent1">
                    <a:lumMod val="50000"/>
                  </a:schemeClr>
                </a:solidFill>
              </a:rPr>
              <a:t>les coûts de production</a:t>
            </a:r>
          </a:p>
          <a:p>
            <a:pPr marL="985838" lvl="1"/>
            <a:r>
              <a:rPr lang="is-IS" sz="24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is-IS" sz="2400" dirty="0" smtClean="0">
                <a:solidFill>
                  <a:schemeClr val="accent1">
                    <a:lumMod val="50000"/>
                  </a:schemeClr>
                </a:solidFill>
              </a:rPr>
              <a:t>ssurer </a:t>
            </a:r>
            <a:r>
              <a:rPr lang="is-IS" sz="2400" dirty="0">
                <a:solidFill>
                  <a:schemeClr val="accent1">
                    <a:lumMod val="50000"/>
                  </a:schemeClr>
                </a:solidFill>
              </a:rPr>
              <a:t>la qualité des services</a:t>
            </a:r>
          </a:p>
          <a:p>
            <a:pPr marL="985838" lvl="1"/>
            <a:r>
              <a:rPr lang="is-IS" sz="24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is-IS" sz="2400" dirty="0" smtClean="0">
                <a:solidFill>
                  <a:schemeClr val="accent1">
                    <a:lumMod val="50000"/>
                  </a:schemeClr>
                </a:solidFill>
              </a:rPr>
              <a:t>romouvoir </a:t>
            </a:r>
            <a:r>
              <a:rPr lang="is-IS" sz="2400" dirty="0">
                <a:solidFill>
                  <a:schemeClr val="accent1">
                    <a:lumMod val="50000"/>
                  </a:schemeClr>
                </a:solidFill>
              </a:rPr>
              <a:t>le </a:t>
            </a:r>
            <a:r>
              <a:rPr lang="is-IS" sz="2400" dirty="0" smtClean="0">
                <a:solidFill>
                  <a:schemeClr val="accent1">
                    <a:lumMod val="50000"/>
                  </a:schemeClr>
                </a:solidFill>
              </a:rPr>
              <a:t>partenariat</a:t>
            </a:r>
            <a:endParaRPr lang="is-I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985838" lvl="1" indent="-271463"/>
            <a:r>
              <a:rPr lang="is-IS" sz="2400" dirty="0">
                <a:solidFill>
                  <a:schemeClr val="accent1">
                    <a:lumMod val="50000"/>
                  </a:schemeClr>
                </a:solidFill>
              </a:rPr>
              <a:t>Assister, accompagner et promouvoir </a:t>
            </a:r>
            <a:r>
              <a:rPr lang="is-IS" sz="2400" dirty="0" smtClean="0">
                <a:solidFill>
                  <a:schemeClr val="accent1">
                    <a:lumMod val="50000"/>
                  </a:schemeClr>
                </a:solidFill>
              </a:rPr>
              <a:t>les </a:t>
            </a:r>
            <a:r>
              <a:rPr lang="is-IS" sz="2400" dirty="0">
                <a:solidFill>
                  <a:schemeClr val="accent1">
                    <a:lumMod val="50000"/>
                  </a:schemeClr>
                </a:solidFill>
              </a:rPr>
              <a:t>OP.</a:t>
            </a:r>
          </a:p>
          <a:p>
            <a:r>
              <a:rPr lang="is-IS" sz="2800" dirty="0" smtClean="0">
                <a:solidFill>
                  <a:schemeClr val="accent1">
                    <a:lumMod val="50000"/>
                  </a:schemeClr>
                </a:solidFill>
              </a:rPr>
              <a:t> Evolution </a:t>
            </a:r>
            <a:r>
              <a:rPr lang="is-IS" sz="2800" dirty="0">
                <a:solidFill>
                  <a:schemeClr val="accent1">
                    <a:lumMod val="50000"/>
                  </a:schemeClr>
                </a:solidFill>
              </a:rPr>
              <a:t>vers une tâche </a:t>
            </a:r>
            <a:r>
              <a:rPr lang="is-IS" sz="2800" b="1" dirty="0">
                <a:solidFill>
                  <a:schemeClr val="accent1">
                    <a:lumMod val="50000"/>
                  </a:schemeClr>
                </a:solidFill>
              </a:rPr>
              <a:t>de promotion de </a:t>
            </a:r>
            <a:r>
              <a:rPr lang="is-IS" sz="2800" b="1" dirty="0" smtClean="0">
                <a:solidFill>
                  <a:schemeClr val="accent1">
                    <a:lumMod val="50000"/>
                  </a:schemeClr>
                </a:solidFill>
              </a:rPr>
              <a:t>  développement </a:t>
            </a:r>
            <a:r>
              <a:rPr lang="is-IS" sz="2800" b="1" dirty="0">
                <a:solidFill>
                  <a:schemeClr val="accent1">
                    <a:lumMod val="50000"/>
                  </a:schemeClr>
                </a:solidFill>
              </a:rPr>
              <a:t>territorial, de l‘innovation et de </a:t>
            </a:r>
            <a:endParaRPr lang="is-I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s-I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s-IS" sz="2800" b="1" dirty="0" smtClean="0">
                <a:solidFill>
                  <a:schemeClr val="accent1">
                    <a:lumMod val="50000"/>
                  </a:schemeClr>
                </a:solidFill>
              </a:rPr>
              <a:t>   l‘entreprenariat </a:t>
            </a:r>
            <a:r>
              <a:rPr lang="is-IS" sz="2800" b="1" dirty="0">
                <a:solidFill>
                  <a:schemeClr val="accent1">
                    <a:lumMod val="50000"/>
                  </a:schemeClr>
                </a:solidFill>
              </a:rPr>
              <a:t>rural.</a:t>
            </a:r>
          </a:p>
        </p:txBody>
      </p:sp>
    </p:spTree>
    <p:extLst>
      <p:ext uri="{BB962C8B-B14F-4D97-AF65-F5344CB8AC3E}">
        <p14:creationId xmlns:p14="http://schemas.microsoft.com/office/powerpoint/2010/main" val="6183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cap="all" dirty="0"/>
              <a:t>Quel serait le nouveau rôle de </a:t>
            </a:r>
            <a:r>
              <a:rPr lang="fr-FR" cap="all" dirty="0" smtClean="0"/>
              <a:t>l’AVFA? 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182688" y="1268760"/>
            <a:ext cx="6216882" cy="5397631"/>
            <a:chOff x="1182688" y="1268760"/>
            <a:chExt cx="6216882" cy="5397631"/>
          </a:xfrm>
        </p:grpSpPr>
        <p:sp>
          <p:nvSpPr>
            <p:cNvPr id="27" name="Freeform 26"/>
            <p:cNvSpPr/>
            <p:nvPr/>
          </p:nvSpPr>
          <p:spPr>
            <a:xfrm rot="3119242">
              <a:off x="2896624" y="4905794"/>
              <a:ext cx="1258489" cy="322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127"/>
                  </a:moveTo>
                  <a:lnTo>
                    <a:pt x="1258489" y="16127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 rot="1395412">
              <a:off x="3174265" y="4492700"/>
              <a:ext cx="1931897" cy="322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127"/>
                  </a:moveTo>
                  <a:lnTo>
                    <a:pt x="1931897" y="16127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/>
            <p:cNvSpPr/>
            <p:nvPr/>
          </p:nvSpPr>
          <p:spPr>
            <a:xfrm rot="21591024">
              <a:off x="3252750" y="3881472"/>
              <a:ext cx="2523669" cy="322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127"/>
                  </a:moveTo>
                  <a:lnTo>
                    <a:pt x="2523669" y="16127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29"/>
            <p:cNvSpPr/>
            <p:nvPr/>
          </p:nvSpPr>
          <p:spPr>
            <a:xfrm rot="20268202">
              <a:off x="3174573" y="3273820"/>
              <a:ext cx="2109942" cy="322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127"/>
                  </a:moveTo>
                  <a:lnTo>
                    <a:pt x="2109942" y="16127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30"/>
            <p:cNvSpPr/>
            <p:nvPr/>
          </p:nvSpPr>
          <p:spPr>
            <a:xfrm rot="18699109">
              <a:off x="3008668" y="2947480"/>
              <a:ext cx="1110177" cy="322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127"/>
                  </a:moveTo>
                  <a:lnTo>
                    <a:pt x="1110177" y="16127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Oval 31"/>
            <p:cNvSpPr/>
            <p:nvPr/>
          </p:nvSpPr>
          <p:spPr>
            <a:xfrm>
              <a:off x="1182688" y="2933281"/>
              <a:ext cx="2393968" cy="204774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3472151" y="1268760"/>
              <a:ext cx="1965399" cy="1386024"/>
            </a:xfrm>
            <a:custGeom>
              <a:avLst/>
              <a:gdLst>
                <a:gd name="connsiteX0" fmla="*/ 0 w 1965399"/>
                <a:gd name="connsiteY0" fmla="*/ 693012 h 1386024"/>
                <a:gd name="connsiteX1" fmla="*/ 982700 w 1965399"/>
                <a:gd name="connsiteY1" fmla="*/ 0 h 1386024"/>
                <a:gd name="connsiteX2" fmla="*/ 1965400 w 1965399"/>
                <a:gd name="connsiteY2" fmla="*/ 693012 h 1386024"/>
                <a:gd name="connsiteX3" fmla="*/ 982700 w 1965399"/>
                <a:gd name="connsiteY3" fmla="*/ 1386024 h 1386024"/>
                <a:gd name="connsiteX4" fmla="*/ 0 w 1965399"/>
                <a:gd name="connsiteY4" fmla="*/ 693012 h 13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399" h="1386024">
                  <a:moveTo>
                    <a:pt x="0" y="693012"/>
                  </a:moveTo>
                  <a:cubicBezTo>
                    <a:pt x="0" y="310272"/>
                    <a:pt x="439970" y="0"/>
                    <a:pt x="982700" y="0"/>
                  </a:cubicBezTo>
                  <a:cubicBezTo>
                    <a:pt x="1525430" y="0"/>
                    <a:pt x="1965400" y="310272"/>
                    <a:pt x="1965400" y="693012"/>
                  </a:cubicBezTo>
                  <a:cubicBezTo>
                    <a:pt x="1965400" y="1075752"/>
                    <a:pt x="1525430" y="1386024"/>
                    <a:pt x="982700" y="1386024"/>
                  </a:cubicBezTo>
                  <a:cubicBezTo>
                    <a:pt x="439970" y="1386024"/>
                    <a:pt x="0" y="1075752"/>
                    <a:pt x="0" y="693012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716" tIns="211869" rIns="296716" bIns="2118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0" kern="1200" cap="all" dirty="0" smtClean="0">
                  <a:solidFill>
                    <a:schemeClr val="bg1"/>
                  </a:solidFill>
                </a:rPr>
                <a:t>Mettre en place des stratégies ET DES PLANS D’ACTION CONCERTES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cap="all" dirty="0" smtClean="0">
                  <a:solidFill>
                    <a:srgbClr val="FFFF00"/>
                  </a:solidFill>
                </a:rPr>
                <a:t>Vulgarisation et formation</a:t>
              </a:r>
              <a:endParaRPr lang="en-US" sz="1200" b="1" kern="1200" dirty="0">
                <a:solidFill>
                  <a:srgbClr val="FFFF00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128335" y="1772812"/>
              <a:ext cx="1755979" cy="1584334"/>
            </a:xfrm>
            <a:custGeom>
              <a:avLst/>
              <a:gdLst>
                <a:gd name="connsiteX0" fmla="*/ 0 w 1755979"/>
                <a:gd name="connsiteY0" fmla="*/ 792167 h 1584334"/>
                <a:gd name="connsiteX1" fmla="*/ 877990 w 1755979"/>
                <a:gd name="connsiteY1" fmla="*/ 0 h 1584334"/>
                <a:gd name="connsiteX2" fmla="*/ 1755980 w 1755979"/>
                <a:gd name="connsiteY2" fmla="*/ 792167 h 1584334"/>
                <a:gd name="connsiteX3" fmla="*/ 877990 w 1755979"/>
                <a:gd name="connsiteY3" fmla="*/ 1584334 h 1584334"/>
                <a:gd name="connsiteX4" fmla="*/ 0 w 1755979"/>
                <a:gd name="connsiteY4" fmla="*/ 792167 h 158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5979" h="1584334">
                  <a:moveTo>
                    <a:pt x="0" y="792167"/>
                  </a:moveTo>
                  <a:cubicBezTo>
                    <a:pt x="0" y="354665"/>
                    <a:pt x="393090" y="0"/>
                    <a:pt x="877990" y="0"/>
                  </a:cubicBezTo>
                  <a:cubicBezTo>
                    <a:pt x="1362890" y="0"/>
                    <a:pt x="1755980" y="354665"/>
                    <a:pt x="1755980" y="792167"/>
                  </a:cubicBezTo>
                  <a:cubicBezTo>
                    <a:pt x="1755980" y="1229669"/>
                    <a:pt x="1362890" y="1584334"/>
                    <a:pt x="877990" y="1584334"/>
                  </a:cubicBezTo>
                  <a:cubicBezTo>
                    <a:pt x="393090" y="1584334"/>
                    <a:pt x="0" y="1229669"/>
                    <a:pt x="0" y="792167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047" tIns="240910" rIns="266047" bIns="24091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0" kern="1200" cap="all" dirty="0" smtClean="0">
                  <a:solidFill>
                    <a:schemeClr val="bg1"/>
                  </a:solidFill>
                </a:rPr>
                <a:t>Investir dans les infrastructures DE BASE et logistiques</a:t>
              </a:r>
              <a:endParaRPr lang="en-US" sz="1200" b="0" kern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776411" y="3212978"/>
              <a:ext cx="1623159" cy="1358416"/>
            </a:xfrm>
            <a:custGeom>
              <a:avLst/>
              <a:gdLst>
                <a:gd name="connsiteX0" fmla="*/ 0 w 1623159"/>
                <a:gd name="connsiteY0" fmla="*/ 679208 h 1358416"/>
                <a:gd name="connsiteX1" fmla="*/ 811580 w 1623159"/>
                <a:gd name="connsiteY1" fmla="*/ 0 h 1358416"/>
                <a:gd name="connsiteX2" fmla="*/ 1623160 w 1623159"/>
                <a:gd name="connsiteY2" fmla="*/ 679208 h 1358416"/>
                <a:gd name="connsiteX3" fmla="*/ 811580 w 1623159"/>
                <a:gd name="connsiteY3" fmla="*/ 1358416 h 1358416"/>
                <a:gd name="connsiteX4" fmla="*/ 0 w 1623159"/>
                <a:gd name="connsiteY4" fmla="*/ 679208 h 135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3159" h="1358416">
                  <a:moveTo>
                    <a:pt x="0" y="679208"/>
                  </a:moveTo>
                  <a:cubicBezTo>
                    <a:pt x="0" y="304092"/>
                    <a:pt x="363357" y="0"/>
                    <a:pt x="811580" y="0"/>
                  </a:cubicBezTo>
                  <a:cubicBezTo>
                    <a:pt x="1259803" y="0"/>
                    <a:pt x="1623160" y="304092"/>
                    <a:pt x="1623160" y="679208"/>
                  </a:cubicBezTo>
                  <a:cubicBezTo>
                    <a:pt x="1623160" y="1054324"/>
                    <a:pt x="1259803" y="1358416"/>
                    <a:pt x="811580" y="1358416"/>
                  </a:cubicBezTo>
                  <a:cubicBezTo>
                    <a:pt x="363357" y="1358416"/>
                    <a:pt x="0" y="1054324"/>
                    <a:pt x="0" y="679208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96" tIns="207825" rIns="246596" bIns="20782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0" kern="1200" cap="all" dirty="0" smtClean="0">
                  <a:solidFill>
                    <a:schemeClr val="bg1"/>
                  </a:solidFill>
                </a:rPr>
                <a:t>Encourager l’innovation et Valoriser les  Acquis de la Recherche</a:t>
              </a:r>
              <a:endParaRPr lang="en-US" sz="1200" b="0" kern="120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909974" y="4437109"/>
              <a:ext cx="2061298" cy="1690984"/>
            </a:xfrm>
            <a:custGeom>
              <a:avLst/>
              <a:gdLst>
                <a:gd name="connsiteX0" fmla="*/ 0 w 2061298"/>
                <a:gd name="connsiteY0" fmla="*/ 845492 h 1690984"/>
                <a:gd name="connsiteX1" fmla="*/ 1030649 w 2061298"/>
                <a:gd name="connsiteY1" fmla="*/ 0 h 1690984"/>
                <a:gd name="connsiteX2" fmla="*/ 2061298 w 2061298"/>
                <a:gd name="connsiteY2" fmla="*/ 845492 h 1690984"/>
                <a:gd name="connsiteX3" fmla="*/ 1030649 w 2061298"/>
                <a:gd name="connsiteY3" fmla="*/ 1690984 h 1690984"/>
                <a:gd name="connsiteX4" fmla="*/ 0 w 2061298"/>
                <a:gd name="connsiteY4" fmla="*/ 845492 h 169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298" h="1690984">
                  <a:moveTo>
                    <a:pt x="0" y="845492"/>
                  </a:moveTo>
                  <a:cubicBezTo>
                    <a:pt x="0" y="378540"/>
                    <a:pt x="461437" y="0"/>
                    <a:pt x="1030649" y="0"/>
                  </a:cubicBezTo>
                  <a:cubicBezTo>
                    <a:pt x="1599861" y="0"/>
                    <a:pt x="2061298" y="378540"/>
                    <a:pt x="2061298" y="845492"/>
                  </a:cubicBezTo>
                  <a:cubicBezTo>
                    <a:pt x="2061298" y="1312444"/>
                    <a:pt x="1599861" y="1690984"/>
                    <a:pt x="1030649" y="1690984"/>
                  </a:cubicBezTo>
                  <a:cubicBezTo>
                    <a:pt x="461437" y="1690984"/>
                    <a:pt x="0" y="1312444"/>
                    <a:pt x="0" y="845492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0760" tIns="256529" rIns="310760" bIns="25652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0" kern="1200" cap="all" dirty="0" smtClean="0">
                  <a:solidFill>
                    <a:schemeClr val="bg1"/>
                  </a:solidFill>
                </a:rPr>
                <a:t>Faire respecter les règles de bon fonctionnement ET DE SUIVI RAPPROCHE</a:t>
              </a:r>
              <a:endParaRPr lang="en-US" sz="1200" b="0" kern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419869" y="5301212"/>
              <a:ext cx="1728000" cy="1365179"/>
            </a:xfrm>
            <a:custGeom>
              <a:avLst/>
              <a:gdLst>
                <a:gd name="connsiteX0" fmla="*/ 0 w 1583984"/>
                <a:gd name="connsiteY0" fmla="*/ 682590 h 1365179"/>
                <a:gd name="connsiteX1" fmla="*/ 791992 w 1583984"/>
                <a:gd name="connsiteY1" fmla="*/ 0 h 1365179"/>
                <a:gd name="connsiteX2" fmla="*/ 1583984 w 1583984"/>
                <a:gd name="connsiteY2" fmla="*/ 682590 h 1365179"/>
                <a:gd name="connsiteX3" fmla="*/ 791992 w 1583984"/>
                <a:gd name="connsiteY3" fmla="*/ 1365180 h 1365179"/>
                <a:gd name="connsiteX4" fmla="*/ 0 w 1583984"/>
                <a:gd name="connsiteY4" fmla="*/ 682590 h 136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84" h="1365179">
                  <a:moveTo>
                    <a:pt x="0" y="682590"/>
                  </a:moveTo>
                  <a:cubicBezTo>
                    <a:pt x="0" y="305606"/>
                    <a:pt x="354587" y="0"/>
                    <a:pt x="791992" y="0"/>
                  </a:cubicBezTo>
                  <a:cubicBezTo>
                    <a:pt x="1229397" y="0"/>
                    <a:pt x="1583984" y="305606"/>
                    <a:pt x="1583984" y="682590"/>
                  </a:cubicBezTo>
                  <a:cubicBezTo>
                    <a:pt x="1583984" y="1059574"/>
                    <a:pt x="1229397" y="1365180"/>
                    <a:pt x="791992" y="1365180"/>
                  </a:cubicBezTo>
                  <a:cubicBezTo>
                    <a:pt x="354587" y="1365180"/>
                    <a:pt x="0" y="1059574"/>
                    <a:pt x="0" y="68259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859" tIns="208816" rIns="240859" bIns="20881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0" kern="1200" cap="all" dirty="0" smtClean="0">
                  <a:solidFill>
                    <a:schemeClr val="bg1"/>
                  </a:solidFill>
                </a:rPr>
                <a:t>Assurer le suivi et engager des études prospectives </a:t>
              </a:r>
              <a:endParaRPr lang="en-US" sz="1200" b="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16216" y="4869160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200" cap="all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453764" y="3356992"/>
            <a:ext cx="196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</a:rPr>
              <a:t>le nouveau rôle de </a:t>
            </a:r>
            <a:r>
              <a:rPr lang="fr-FR" b="1" cap="all" dirty="0" smtClean="0">
                <a:solidFill>
                  <a:schemeClr val="bg1"/>
                </a:solidFill>
              </a:rPr>
              <a:t>l’AVFA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123728" y="4905054"/>
            <a:ext cx="504056" cy="972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 flipH="1">
            <a:off x="1740479" y="5491742"/>
            <a:ext cx="1679389" cy="136625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all" dirty="0" smtClean="0">
                <a:solidFill>
                  <a:schemeClr val="bg1"/>
                </a:solidFill>
              </a:rPr>
              <a:t>PROMOTION DES op ET DU PARTENARIAT</a:t>
            </a:r>
            <a:endParaRPr lang="en-US" sz="1200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5888"/>
            <a:ext cx="8686800" cy="936625"/>
          </a:xfrm>
        </p:spPr>
        <p:txBody>
          <a:bodyPr/>
          <a:lstStyle/>
          <a:p>
            <a:pPr algn="l"/>
            <a:r>
              <a:rPr lang="fr-FR" sz="2800" b="1" i="1" dirty="0"/>
              <a:t>Positionnement et relations fonctionnelles des centres de formation agricole et de pêche</a:t>
            </a:r>
            <a:r>
              <a:rPr lang="fr-FR" sz="2800" b="1" dirty="0"/>
              <a:t> </a:t>
            </a:r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3995936" y="1722512"/>
            <a:ext cx="1890831" cy="91440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INPFCA/Sidi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Thabet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Appui pédagogique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16327" y="5512013"/>
            <a:ext cx="1724025" cy="86931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DECENTRALISATION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95917" y="5466928"/>
            <a:ext cx="1600200" cy="9144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Insertion dans son Environnement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orme automatique 2"/>
          <p:cNvSpPr>
            <a:spLocks noChangeArrowheads="1"/>
          </p:cNvSpPr>
          <p:nvPr/>
        </p:nvSpPr>
        <p:spPr bwMode="auto">
          <a:xfrm rot="5400000">
            <a:off x="4823504" y="5264681"/>
            <a:ext cx="871855" cy="1361440"/>
          </a:xfrm>
          <a:prstGeom prst="roundRect">
            <a:avLst>
              <a:gd name="adj" fmla="val 13032"/>
            </a:avLst>
          </a:prstGeom>
          <a:solidFill>
            <a:srgbClr val="5B9BD5"/>
          </a:solidFill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AUTONOMIE</a:t>
            </a:r>
            <a:endParaRPr kumimoji="0" lang="fr-FR" sz="16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Double flèche verticale 30"/>
          <p:cNvSpPr/>
          <p:nvPr/>
        </p:nvSpPr>
        <p:spPr>
          <a:xfrm>
            <a:off x="4743767" y="2774057"/>
            <a:ext cx="484505" cy="942975"/>
          </a:xfrm>
          <a:prstGeom prst="up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ouble flèche horizontale 31"/>
          <p:cNvSpPr/>
          <p:nvPr/>
        </p:nvSpPr>
        <p:spPr>
          <a:xfrm>
            <a:off x="5562917" y="4185270"/>
            <a:ext cx="876300" cy="323850"/>
          </a:xfrm>
          <a:prstGeom prst="left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86842" y="4149080"/>
            <a:ext cx="1552575" cy="72008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12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12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Stratégie </a:t>
            </a:r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Programmes </a:t>
            </a:r>
            <a:endParaRPr lang="fr-FR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&amp; </a:t>
            </a:r>
            <a:r>
              <a:rPr lang="fr-FR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Reporting</a:t>
            </a:r>
            <a:endParaRPr lang="fr-FR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4362132" y="3810744"/>
            <a:ext cx="1171575" cy="914400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CFPAP</a:t>
            </a:r>
            <a:endParaRPr lang="fr-FR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èche vers le bas 34"/>
          <p:cNvSpPr/>
          <p:nvPr/>
        </p:nvSpPr>
        <p:spPr>
          <a:xfrm>
            <a:off x="4800917" y="4816574"/>
            <a:ext cx="381000" cy="628650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Double flèche horizontale 35"/>
          <p:cNvSpPr/>
          <p:nvPr/>
        </p:nvSpPr>
        <p:spPr>
          <a:xfrm rot="2325987">
            <a:off x="5761672" y="3105341"/>
            <a:ext cx="1333500" cy="461010"/>
          </a:xfrm>
          <a:prstGeom prst="left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Zone de texte 2"/>
          <p:cNvSpPr txBox="1">
            <a:spLocks noChangeArrowheads="1"/>
          </p:cNvSpPr>
          <p:nvPr/>
        </p:nvSpPr>
        <p:spPr bwMode="auto">
          <a:xfrm>
            <a:off x="1104582" y="5114121"/>
            <a:ext cx="1514475" cy="1475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ORGANISATION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5738" lvl="0" indent="-185738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</a:t>
            </a:r>
          </a:p>
          <a:p>
            <a:pPr marL="185738" lvl="0" indent="-185738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Programmation et Pédagogie</a:t>
            </a:r>
          </a:p>
          <a:p>
            <a:pPr marL="185738" lvl="0" indent="-185738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Qualité des services</a:t>
            </a:r>
          </a:p>
          <a:p>
            <a:pPr marL="185738" lvl="0" indent="-185738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Unités d’appui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486842" y="3789040"/>
            <a:ext cx="155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AVFA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36625"/>
          </a:xfrm>
        </p:spPr>
        <p:txBody>
          <a:bodyPr/>
          <a:lstStyle/>
          <a:p>
            <a:pPr algn="l"/>
            <a:r>
              <a:rPr lang="en-US" sz="3600" b="1" dirty="0" smtClean="0"/>
              <a:t>Implications juridiques</a:t>
            </a:r>
            <a:endParaRPr lang="en-US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400" b="1" dirty="0">
                <a:ea typeface="Arial Unicode MS"/>
                <a:cs typeface="Arial"/>
              </a:rPr>
              <a:t>La mise en place de </a:t>
            </a:r>
            <a:r>
              <a:rPr lang="fr-FR" sz="2400" b="1" dirty="0" smtClean="0">
                <a:ea typeface="Arial Unicode MS"/>
                <a:cs typeface="Arial"/>
              </a:rPr>
              <a:t>la </a:t>
            </a:r>
            <a:r>
              <a:rPr lang="fr-FR" sz="2400" b="1" dirty="0">
                <a:ea typeface="Arial Unicode MS"/>
                <a:cs typeface="Arial"/>
              </a:rPr>
              <a:t>stratégie </a:t>
            </a:r>
            <a:r>
              <a:rPr lang="fr-FR" sz="2400" b="1" dirty="0" smtClean="0">
                <a:ea typeface="Arial Unicode MS"/>
                <a:cs typeface="Arial"/>
              </a:rPr>
              <a:t>projetée de </a:t>
            </a:r>
            <a:r>
              <a:rPr lang="fr-FR" sz="2400" b="1" dirty="0">
                <a:ea typeface="Arial Unicode MS"/>
                <a:cs typeface="Arial"/>
              </a:rPr>
              <a:t>formation et d’enseignement professionnels et de vulgarisation agricole repose nécessairement sur la révision de l’ensemble des textes législatifs et règlementaires organisant la matière</a:t>
            </a:r>
            <a:r>
              <a:rPr lang="fr-FR" sz="2400" b="1" dirty="0" smtClean="0">
                <a:ea typeface="Arial Unicode MS"/>
                <a:cs typeface="Arial"/>
              </a:rPr>
              <a:t>.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fr-FR" sz="2400" dirty="0">
              <a:ea typeface="Calibri"/>
              <a:cs typeface="Arial"/>
            </a:endParaRPr>
          </a:p>
          <a:p>
            <a:pPr algn="just">
              <a:lnSpc>
                <a:spcPts val="1600"/>
              </a:lnSpc>
              <a:spcAft>
                <a:spcPts val="6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400" b="1" dirty="0" smtClean="0">
                <a:ea typeface="Arial Unicode MS"/>
                <a:cs typeface="Arial"/>
              </a:rPr>
              <a:t> Cette </a:t>
            </a:r>
            <a:r>
              <a:rPr lang="fr-FR" sz="2400" b="1" dirty="0">
                <a:ea typeface="Arial Unicode MS"/>
                <a:cs typeface="Arial"/>
              </a:rPr>
              <a:t>révision  sera abordée par matière pour :</a:t>
            </a:r>
            <a:endParaRPr lang="fr-FR" sz="2400" dirty="0">
              <a:ea typeface="Calibri"/>
              <a:cs typeface="Arial"/>
            </a:endParaRPr>
          </a:p>
          <a:p>
            <a:pPr marL="514350" indent="-71438" algn="just">
              <a:spcAft>
                <a:spcPts val="600"/>
              </a:spcAft>
              <a:buFont typeface="+mj-lt"/>
              <a:buAutoNum type="arabicPeriod"/>
              <a:tabLst>
                <a:tab pos="7143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400" b="1" dirty="0" smtClean="0">
                <a:ea typeface="Arial Unicode MS"/>
                <a:cs typeface="Arial"/>
              </a:rPr>
              <a:t> Mieux </a:t>
            </a:r>
            <a:r>
              <a:rPr lang="fr-FR" sz="2400" b="1" dirty="0">
                <a:ea typeface="Arial Unicode MS"/>
                <a:cs typeface="Arial"/>
              </a:rPr>
              <a:t>catégoriser les textes en question, </a:t>
            </a:r>
            <a:endParaRPr lang="fr-FR" sz="2400" dirty="0">
              <a:ea typeface="Calibri"/>
              <a:cs typeface="Arial"/>
            </a:endParaRPr>
          </a:p>
          <a:p>
            <a:pPr marL="514350" indent="-71438" algn="just">
              <a:spcAft>
                <a:spcPts val="600"/>
              </a:spcAft>
              <a:buFont typeface="+mj-lt"/>
              <a:buAutoNum type="arabicPeriod"/>
              <a:tabLst>
                <a:tab pos="7143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400" b="1" dirty="0" smtClean="0">
                <a:ea typeface="Arial Unicode MS"/>
                <a:cs typeface="Arial"/>
              </a:rPr>
              <a:t> Déceler </a:t>
            </a:r>
            <a:r>
              <a:rPr lang="fr-FR" sz="2400" b="1" dirty="0">
                <a:ea typeface="Arial Unicode MS"/>
                <a:cs typeface="Arial"/>
              </a:rPr>
              <a:t>leurs insuffisances, </a:t>
            </a:r>
            <a:endParaRPr lang="fr-FR" sz="2400" dirty="0">
              <a:ea typeface="Calibri"/>
              <a:cs typeface="Arial"/>
            </a:endParaRPr>
          </a:p>
          <a:p>
            <a:pPr marL="514350" indent="-71438" algn="just">
              <a:spcAft>
                <a:spcPts val="600"/>
              </a:spcAft>
              <a:buFont typeface="+mj-lt"/>
              <a:buAutoNum type="arabicPeriod"/>
              <a:tabLst>
                <a:tab pos="7143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400" b="1" dirty="0" smtClean="0">
                <a:ea typeface="Arial Unicode MS"/>
                <a:cs typeface="Arial"/>
              </a:rPr>
              <a:t> </a:t>
            </a:r>
            <a:r>
              <a:rPr lang="fr-FR" sz="2400" b="1" dirty="0">
                <a:ea typeface="Arial Unicode MS"/>
                <a:cs typeface="Arial"/>
              </a:rPr>
              <a:t>P</a:t>
            </a:r>
            <a:r>
              <a:rPr lang="fr-FR" sz="2400" b="1" dirty="0" smtClean="0">
                <a:ea typeface="Arial Unicode MS"/>
                <a:cs typeface="Arial"/>
              </a:rPr>
              <a:t>roposer </a:t>
            </a:r>
            <a:r>
              <a:rPr lang="fr-FR" sz="2400" b="1" dirty="0">
                <a:ea typeface="Arial Unicode MS"/>
                <a:cs typeface="Arial"/>
              </a:rPr>
              <a:t>les mesures d’ajustement et </a:t>
            </a:r>
            <a:r>
              <a:rPr lang="fr-FR" sz="2400" b="1" dirty="0" smtClean="0">
                <a:ea typeface="Arial Unicode MS"/>
                <a:cs typeface="Arial"/>
              </a:rPr>
              <a:t>d’amélioration, </a:t>
            </a:r>
            <a:endParaRPr lang="fr-FR" sz="2400" dirty="0">
              <a:ea typeface="Calibri"/>
              <a:cs typeface="Arial"/>
            </a:endParaRPr>
          </a:p>
          <a:p>
            <a:pPr marL="514350" indent="-71438" algn="just">
              <a:spcAft>
                <a:spcPts val="600"/>
              </a:spcAft>
              <a:buFont typeface="+mj-lt"/>
              <a:buAutoNum type="arabicPeriod"/>
              <a:tabLst>
                <a:tab pos="7143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400" b="1" dirty="0" smtClean="0">
                <a:ea typeface="Arial Unicode MS"/>
                <a:cs typeface="Arial"/>
              </a:rPr>
              <a:t> Dévoiler </a:t>
            </a:r>
            <a:r>
              <a:rPr lang="fr-FR" sz="2400" b="1" dirty="0">
                <a:ea typeface="Arial Unicode MS"/>
                <a:cs typeface="Arial"/>
              </a:rPr>
              <a:t>les matières ne disposant pas de support légal pour les règlementer.</a:t>
            </a:r>
            <a:endParaRPr lang="fr-FR" sz="2400" dirty="0">
              <a:ea typeface="Calibri"/>
              <a:cs typeface="Arial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67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936625"/>
          </a:xfrm>
        </p:spPr>
        <p:txBody>
          <a:bodyPr/>
          <a:lstStyle/>
          <a:p>
            <a:pPr algn="just">
              <a:lnSpc>
                <a:spcPts val="1600"/>
              </a:lnSpc>
              <a:spcAft>
                <a:spcPts val="6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b="1" dirty="0">
                <a:latin typeface="Times New Roman"/>
                <a:ea typeface="Arial Unicode MS"/>
                <a:cs typeface="Arial"/>
              </a:rPr>
              <a:t>I</a:t>
            </a:r>
            <a:r>
              <a:rPr lang="fr-FR" b="1" i="1" dirty="0">
                <a:latin typeface="Times New Roman"/>
                <a:ea typeface="Arial Unicode MS"/>
                <a:cs typeface="Arial"/>
              </a:rPr>
              <a:t> – </a:t>
            </a:r>
            <a:r>
              <a:rPr lang="fr-FR" b="1" dirty="0">
                <a:ea typeface="Arial Unicode MS"/>
                <a:cs typeface="Times New Roman"/>
              </a:rPr>
              <a:t>REPRISE DES TEXTES EXISTANTS</a:t>
            </a:r>
            <a:r>
              <a:rPr lang="fr-FR" b="1" dirty="0">
                <a:latin typeface="Times New Roman"/>
                <a:ea typeface="Arial Unicode MS"/>
                <a:cs typeface="Arial"/>
              </a:rPr>
              <a:t> </a:t>
            </a:r>
            <a:endParaRPr lang="fr-FR" sz="2800" dirty="0">
              <a:ea typeface="Calibri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9144000" cy="4857403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800" b="1" dirty="0">
                <a:solidFill>
                  <a:schemeClr val="tx2"/>
                </a:solidFill>
                <a:ea typeface="Arial Unicode MS"/>
                <a:cs typeface="Arial"/>
              </a:rPr>
              <a:t>I – A – LES TEXTES LEGISLATIFS</a:t>
            </a:r>
            <a:endParaRPr lang="fr-FR" sz="2800" dirty="0">
              <a:solidFill>
                <a:schemeClr val="tx2"/>
              </a:solidFill>
              <a:ea typeface="Calibri"/>
              <a:cs typeface="Arial"/>
            </a:endParaRPr>
          </a:p>
          <a:p>
            <a:pPr marL="357188" indent="0" algn="just">
              <a:spcAft>
                <a:spcPts val="60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800" b="1" dirty="0">
                <a:ea typeface="Arial Unicode MS"/>
                <a:cs typeface="Arial"/>
              </a:rPr>
              <a:t>1 – </a:t>
            </a:r>
            <a:r>
              <a:rPr lang="fr-FR" sz="2400" b="1" dirty="0">
                <a:ea typeface="Arial Unicode MS"/>
                <a:cs typeface="Arial"/>
              </a:rPr>
              <a:t>La loi relative à l’AVFA : monopole de la vulgarisation ?, attributions nouvelles, institution du mandat vulgarisation, coopération, PPP et prestation de services, relations plus claires avec autres institutions, type de l’agence (</a:t>
            </a:r>
            <a:r>
              <a:rPr lang="fr-FR" sz="2400" b="1" dirty="0" err="1" smtClean="0">
                <a:ea typeface="Arial Unicode MS"/>
                <a:cs typeface="Arial"/>
              </a:rPr>
              <a:t>Etablissemet</a:t>
            </a:r>
            <a:r>
              <a:rPr lang="fr-FR" sz="2400" b="1" dirty="0" smtClean="0">
                <a:ea typeface="Arial Unicode MS"/>
                <a:cs typeface="Arial"/>
              </a:rPr>
              <a:t> public non administratif – EPNA-</a:t>
            </a:r>
            <a:r>
              <a:rPr lang="fr-FR" sz="2400" b="1" dirty="0">
                <a:ea typeface="Arial Unicode MS"/>
                <a:cs typeface="Arial"/>
              </a:rPr>
              <a:t> ?), nouvelle organisation centrale et régionale, …. ;</a:t>
            </a:r>
            <a:endParaRPr lang="fr-FR" sz="2400" dirty="0">
              <a:ea typeface="Calibri"/>
              <a:cs typeface="Arial"/>
            </a:endParaRPr>
          </a:p>
          <a:p>
            <a:pPr marL="357188" indent="0" algn="just">
              <a:spcAft>
                <a:spcPts val="60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400" b="1" dirty="0">
                <a:ea typeface="Arial Unicode MS"/>
                <a:cs typeface="Arial"/>
              </a:rPr>
              <a:t>2 – La loi relative à </a:t>
            </a:r>
            <a:r>
              <a:rPr lang="fr-FR" sz="2400" b="1" dirty="0" smtClean="0">
                <a:ea typeface="Arial Unicode MS"/>
                <a:cs typeface="Arial"/>
              </a:rPr>
              <a:t>l’Institution de recherche et de l’enseignement supérieur agricole-RESA-</a:t>
            </a:r>
            <a:r>
              <a:rPr lang="fr-FR" sz="2400" b="1" dirty="0">
                <a:ea typeface="Arial Unicode MS"/>
                <a:cs typeface="Arial"/>
              </a:rPr>
              <a:t> : </a:t>
            </a:r>
            <a:r>
              <a:rPr lang="fr-FR" sz="2400" b="1" dirty="0" smtClean="0">
                <a:ea typeface="Arial Unicode MS"/>
                <a:cs typeface="Arial"/>
              </a:rPr>
              <a:t>Règlementer </a:t>
            </a:r>
            <a:r>
              <a:rPr lang="fr-FR" sz="2400" b="1" dirty="0">
                <a:ea typeface="Arial Unicode MS"/>
                <a:cs typeface="Arial"/>
              </a:rPr>
              <a:t>la manière dont cette institution assure la liaison entre les établissements de recherche et d’enseignement supérieur agricoles et la vulgarisation agricole.</a:t>
            </a:r>
            <a:endParaRPr lang="fr-FR" sz="2400" dirty="0">
              <a:ea typeface="Calibri"/>
              <a:cs typeface="Arial"/>
            </a:endParaRP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365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9" y="115888"/>
            <a:ext cx="8665021" cy="936625"/>
          </a:xfrm>
        </p:spPr>
        <p:txBody>
          <a:bodyPr/>
          <a:lstStyle/>
          <a:p>
            <a:pPr lvl="0" algn="l"/>
            <a:r>
              <a:rPr lang="fr-FR" b="1" dirty="0">
                <a:ea typeface="Arial Unicode MS"/>
                <a:cs typeface="Times New Roman"/>
              </a:rPr>
              <a:t>I – A – LES TEXTES LEGISLATIFS (suite)</a:t>
            </a:r>
            <a:r>
              <a:rPr lang="fr-FR" sz="2000" b="1" i="1" dirty="0">
                <a:solidFill>
                  <a:srgbClr val="4F81BD"/>
                </a:solidFill>
                <a:latin typeface="Times New Roman"/>
                <a:ea typeface="Arial Unicode MS"/>
                <a:cs typeface="Arial"/>
              </a:rPr>
              <a:t/>
            </a:r>
            <a:br>
              <a:rPr lang="fr-FR" sz="2000" b="1" i="1" dirty="0">
                <a:solidFill>
                  <a:srgbClr val="4F81BD"/>
                </a:solidFill>
                <a:latin typeface="Times New Roman"/>
                <a:ea typeface="Arial Unicode MS"/>
                <a:cs typeface="Arial"/>
              </a:rPr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79" y="1196752"/>
            <a:ext cx="9036496" cy="5472608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spcAft>
                <a:spcPts val="600"/>
              </a:spcAft>
              <a:buClr>
                <a:prstClr val="white">
                  <a:lumMod val="65000"/>
                </a:prstClr>
              </a:buClr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fr-FR" sz="2800" b="1" dirty="0" smtClean="0">
              <a:solidFill>
                <a:prstClr val="black"/>
              </a:solidFill>
              <a:ea typeface="Arial Unicode MS"/>
              <a:cs typeface="Arial"/>
            </a:endParaRPr>
          </a:p>
          <a:p>
            <a:pPr marL="0" indent="0" algn="just">
              <a:spcAft>
                <a:spcPts val="60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600" b="1" dirty="0" smtClean="0">
                <a:latin typeface="Times New Roman"/>
                <a:ea typeface="Arial Unicode MS"/>
                <a:cs typeface="Arial"/>
              </a:rPr>
              <a:t>3 – </a:t>
            </a:r>
            <a:r>
              <a:rPr lang="fr-FR" sz="2600" b="1" dirty="0" smtClean="0">
                <a:ea typeface="Arial Unicode MS"/>
                <a:cs typeface="Arial"/>
              </a:rPr>
              <a:t>La loi relative aux Commissariat régional au développement agricole –CRDA- : Désengagement de la vulgarisation ?, appui de la fonction vulgarisation ?, création de structures exclusivement pour la vulgarisation, type du CRDA et facilités de gestion et d’intervention, … ;</a:t>
            </a:r>
            <a:endParaRPr lang="fr-FR" sz="2600" dirty="0" smtClean="0">
              <a:ea typeface="Calibri"/>
              <a:cs typeface="Arial"/>
            </a:endParaRPr>
          </a:p>
          <a:p>
            <a:pPr marL="0" indent="0" algn="just">
              <a:spcAft>
                <a:spcPts val="60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600" b="1" dirty="0" smtClean="0">
                <a:ea typeface="Arial Unicode MS"/>
                <a:cs typeface="Arial"/>
              </a:rPr>
              <a:t>4 </a:t>
            </a:r>
            <a:r>
              <a:rPr lang="fr-FR" sz="2600" b="1" dirty="0">
                <a:ea typeface="Arial Unicode MS"/>
                <a:cs typeface="Arial"/>
              </a:rPr>
              <a:t>– La loi relative aux  conseillers agricoles, les pépiniéristes, les vendeurs d’intrants et autres accompagnateurs: définir leur rôle en matière de vulgarisation, définir leur relation avec l’AVFA, instituer un PPP avec l’AVFA,  </a:t>
            </a:r>
            <a:endParaRPr lang="fr-FR" sz="2600" dirty="0">
              <a:ea typeface="Calibri"/>
              <a:cs typeface="Arial"/>
            </a:endParaRPr>
          </a:p>
          <a:p>
            <a:pPr marL="0" indent="0" algn="just">
              <a:spcAft>
                <a:spcPts val="60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600" b="1" dirty="0">
                <a:ea typeface="Arial Unicode MS"/>
                <a:cs typeface="Arial"/>
              </a:rPr>
              <a:t>5 – La loi relative aux  centres techniques : </a:t>
            </a:r>
            <a:r>
              <a:rPr lang="fr-FR" sz="2600" b="1" dirty="0" smtClean="0">
                <a:ea typeface="Arial Unicode MS"/>
                <a:cs typeface="Arial"/>
              </a:rPr>
              <a:t>Créer </a:t>
            </a:r>
            <a:r>
              <a:rPr lang="fr-FR" sz="2600" b="1" dirty="0">
                <a:ea typeface="Arial Unicode MS"/>
                <a:cs typeface="Arial"/>
              </a:rPr>
              <a:t>un système de communication, d’information et d’échange des programmes et des actions pour assurer :</a:t>
            </a:r>
            <a:endParaRPr lang="fr-FR" sz="2600" dirty="0">
              <a:ea typeface="Calibri"/>
              <a:cs typeface="Arial"/>
            </a:endParaRPr>
          </a:p>
          <a:p>
            <a:pPr marL="542925" indent="0" algn="just">
              <a:spcAft>
                <a:spcPts val="600"/>
              </a:spcAft>
              <a:buNone/>
              <a:tabLst>
                <a:tab pos="8001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600" b="1" dirty="0">
                <a:latin typeface="Times New Roman"/>
                <a:ea typeface="Arial Unicode MS"/>
                <a:cs typeface="Arial"/>
              </a:rPr>
              <a:t>- </a:t>
            </a:r>
            <a:r>
              <a:rPr lang="fr-FR" sz="2600" b="1" dirty="0">
                <a:ea typeface="Calibri"/>
                <a:cs typeface="Arial"/>
              </a:rPr>
              <a:t>l'adaptation des résultats de la recherche avec les conditions réelles des </a:t>
            </a:r>
            <a:r>
              <a:rPr lang="fr-FR" sz="2600" b="1" dirty="0" smtClean="0">
                <a:ea typeface="Calibri"/>
                <a:cs typeface="Arial"/>
              </a:rPr>
              <a:t>   exploitations </a:t>
            </a:r>
            <a:r>
              <a:rPr lang="fr-FR" sz="2600" b="1" dirty="0">
                <a:ea typeface="Calibri"/>
                <a:cs typeface="Arial"/>
              </a:rPr>
              <a:t>agricoles, </a:t>
            </a:r>
          </a:p>
          <a:p>
            <a:pPr marL="542925" indent="0" algn="just">
              <a:spcAft>
                <a:spcPts val="60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600" b="1" dirty="0">
                <a:ea typeface="Calibri"/>
                <a:cs typeface="Arial"/>
              </a:rPr>
              <a:t>- </a:t>
            </a:r>
            <a:r>
              <a:rPr lang="fr-FR" sz="2600" b="1" dirty="0" smtClean="0">
                <a:ea typeface="Calibri"/>
                <a:cs typeface="Arial"/>
              </a:rPr>
              <a:t> les </a:t>
            </a:r>
            <a:r>
              <a:rPr lang="fr-FR" sz="2600" b="1" dirty="0">
                <a:ea typeface="Calibri"/>
                <a:cs typeface="Arial"/>
              </a:rPr>
              <a:t>actions de vulgarisation, </a:t>
            </a:r>
          </a:p>
          <a:p>
            <a:pPr marL="542925" indent="0" algn="just">
              <a:spcAft>
                <a:spcPts val="60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600" b="1" dirty="0">
                <a:ea typeface="Calibri"/>
                <a:cs typeface="Arial"/>
              </a:rPr>
              <a:t>- l'appui du développement agricole par la formation, le recyclage et le perfectionnement des vulgarisateurs de terrain, des agriculteurs, des formateurs et enseignants agricoles.</a:t>
            </a:r>
          </a:p>
          <a:p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5005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ts val="1600"/>
              </a:lnSpc>
              <a:spcAft>
                <a:spcPts val="6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b="1" dirty="0">
                <a:ea typeface="Arial Unicode MS"/>
                <a:cs typeface="Times New Roman"/>
              </a:rPr>
              <a:t>I – B – LES TEXTES REGLEMENTAIRES</a:t>
            </a:r>
            <a:endParaRPr lang="fr-FR" sz="2800" dirty="0">
              <a:ea typeface="Calibri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9036496" cy="48574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400" b="1" dirty="0">
                <a:ea typeface="Arial Unicode MS"/>
                <a:cs typeface="Times New Roman"/>
              </a:rPr>
              <a:t>La reprise de ces textes se fera par référence :</a:t>
            </a:r>
            <a:endParaRPr lang="fr-FR" sz="2400" dirty="0">
              <a:ea typeface="Calibri"/>
              <a:cs typeface="Arial"/>
            </a:endParaRPr>
          </a:p>
          <a:p>
            <a:pPr marL="357188" indent="0" algn="just">
              <a:lnSpc>
                <a:spcPct val="150000"/>
              </a:lnSpc>
              <a:spcAft>
                <a:spcPts val="60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400" b="1" dirty="0">
                <a:ea typeface="Arial Unicode MS"/>
                <a:cs typeface="Times New Roman"/>
              </a:rPr>
              <a:t>- </a:t>
            </a:r>
            <a:r>
              <a:rPr lang="fr-FR" sz="2400" b="1" dirty="0" smtClean="0">
                <a:ea typeface="Arial Unicode MS"/>
                <a:cs typeface="Times New Roman"/>
              </a:rPr>
              <a:t>Aux </a:t>
            </a:r>
            <a:r>
              <a:rPr lang="fr-FR" sz="2400" b="1" dirty="0">
                <a:ea typeface="Arial Unicode MS"/>
                <a:cs typeface="Times New Roman"/>
              </a:rPr>
              <a:t>orientations stratégiques de la nouvelle AVFA,</a:t>
            </a:r>
            <a:endParaRPr lang="fr-FR" sz="2400" dirty="0">
              <a:ea typeface="Calibri"/>
              <a:cs typeface="Arial"/>
            </a:endParaRPr>
          </a:p>
          <a:p>
            <a:pPr marL="357188" indent="0" algn="just">
              <a:lnSpc>
                <a:spcPct val="150000"/>
              </a:lnSpc>
              <a:spcAft>
                <a:spcPts val="60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400" b="1" dirty="0">
                <a:ea typeface="Arial Unicode MS"/>
                <a:cs typeface="Times New Roman"/>
              </a:rPr>
              <a:t>- </a:t>
            </a:r>
            <a:r>
              <a:rPr lang="fr-FR" sz="2400" b="1" dirty="0" smtClean="0">
                <a:ea typeface="Arial Unicode MS"/>
                <a:cs typeface="Times New Roman"/>
              </a:rPr>
              <a:t>Aux </a:t>
            </a:r>
            <a:r>
              <a:rPr lang="fr-FR" sz="2400" b="1" dirty="0">
                <a:ea typeface="Arial Unicode MS"/>
                <a:cs typeface="Times New Roman"/>
              </a:rPr>
              <a:t>textes similaires de la formation professionnelle générale car tous les types de formation puisent leur origine dans </a:t>
            </a:r>
            <a:r>
              <a:rPr lang="fr-FR" sz="2400" b="1" u="sng" dirty="0">
                <a:ea typeface="Arial Unicode MS"/>
                <a:cs typeface="Times New Roman"/>
              </a:rPr>
              <a:t>la même loi n°2008-10 du 11 février 2008 </a:t>
            </a:r>
            <a:r>
              <a:rPr lang="fr-FR" sz="2400" b="1" dirty="0">
                <a:ea typeface="Arial Unicode MS"/>
                <a:cs typeface="Times New Roman"/>
              </a:rPr>
              <a:t>relative à la formation professionnelle,</a:t>
            </a:r>
            <a:endParaRPr lang="fr-FR" sz="2400" dirty="0">
              <a:ea typeface="Calibri"/>
              <a:cs typeface="Arial"/>
            </a:endParaRPr>
          </a:p>
          <a:p>
            <a:pPr marL="357188" indent="0" algn="just">
              <a:lnSpc>
                <a:spcPct val="150000"/>
              </a:lnSpc>
              <a:spcAft>
                <a:spcPts val="60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400" b="1" dirty="0">
                <a:ea typeface="Arial Unicode MS"/>
                <a:cs typeface="Times New Roman"/>
              </a:rPr>
              <a:t>- </a:t>
            </a:r>
            <a:r>
              <a:rPr lang="fr-FR" sz="2400" b="1" dirty="0" smtClean="0">
                <a:ea typeface="Arial Unicode MS"/>
                <a:cs typeface="Times New Roman"/>
              </a:rPr>
              <a:t>Il </a:t>
            </a:r>
            <a:r>
              <a:rPr lang="fr-FR" sz="2400" b="1" dirty="0">
                <a:ea typeface="Arial Unicode MS"/>
                <a:cs typeface="Times New Roman"/>
              </a:rPr>
              <a:t>s’agira principalement des textes suivants :</a:t>
            </a:r>
            <a:endParaRPr lang="fr-FR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3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17632" cy="936625"/>
          </a:xfrm>
        </p:spPr>
        <p:txBody>
          <a:bodyPr/>
          <a:lstStyle/>
          <a:p>
            <a:pPr algn="l"/>
            <a:r>
              <a:rPr lang="fr-FR" dirty="0" smtClean="0"/>
              <a:t>Les textes réglementaires (suite)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33" y="1268760"/>
            <a:ext cx="8686800" cy="4857403"/>
          </a:xfrm>
        </p:spPr>
        <p:txBody>
          <a:bodyPr>
            <a:normAutofit fontScale="85000" lnSpcReduction="20000"/>
          </a:bodyPr>
          <a:lstStyle/>
          <a:p>
            <a:pPr marL="271463" indent="0" algn="just">
              <a:spcAft>
                <a:spcPts val="60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800" b="1" dirty="0">
                <a:ea typeface="Arial Unicode MS"/>
                <a:cs typeface="Times New Roman"/>
              </a:rPr>
              <a:t>1 – Les textes d’organisation des institutions de formation : Sidi </a:t>
            </a:r>
            <a:r>
              <a:rPr lang="fr-FR" sz="2800" b="1" dirty="0" err="1">
                <a:ea typeface="Arial Unicode MS"/>
                <a:cs typeface="Times New Roman"/>
              </a:rPr>
              <a:t>Thabet</a:t>
            </a:r>
            <a:r>
              <a:rPr lang="fr-FR" sz="2800" b="1" dirty="0">
                <a:ea typeface="Arial Unicode MS"/>
                <a:cs typeface="Times New Roman"/>
              </a:rPr>
              <a:t> et les 39 centres et </a:t>
            </a:r>
            <a:r>
              <a:rPr lang="fr-FR" sz="2800" b="1" dirty="0" smtClean="0">
                <a:ea typeface="Arial Unicode MS"/>
                <a:cs typeface="Times New Roman"/>
              </a:rPr>
              <a:t>lycées</a:t>
            </a:r>
            <a:r>
              <a:rPr lang="fr-FR" sz="2800" b="1" dirty="0">
                <a:ea typeface="Arial Unicode MS"/>
                <a:cs typeface="Times New Roman"/>
              </a:rPr>
              <a:t> agricoles: attributions, organisation administrative et financière</a:t>
            </a:r>
            <a:endParaRPr lang="fr-FR" sz="2800" dirty="0">
              <a:ea typeface="Calibri"/>
              <a:cs typeface="Arial"/>
            </a:endParaRPr>
          </a:p>
          <a:p>
            <a:pPr marL="271463" indent="0" algn="just">
              <a:spcAft>
                <a:spcPts val="60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800" b="1" dirty="0">
                <a:ea typeface="Arial Unicode MS"/>
                <a:cs typeface="Times New Roman"/>
              </a:rPr>
              <a:t>2 - Les textes de la formation professionnelle et d’organisation de la scolarité</a:t>
            </a:r>
            <a:endParaRPr lang="fr-FR" sz="2800" dirty="0">
              <a:ea typeface="Calibri"/>
              <a:cs typeface="Arial"/>
            </a:endParaRPr>
          </a:p>
          <a:p>
            <a:pPr marL="271463" indent="0" algn="just">
              <a:spcAft>
                <a:spcPts val="60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800" b="1" dirty="0">
                <a:ea typeface="Arial Unicode MS"/>
                <a:cs typeface="Times New Roman"/>
              </a:rPr>
              <a:t>3 - Les textes relatifs aux statuts des formateurs et ingénieurs formateurs</a:t>
            </a:r>
            <a:endParaRPr lang="fr-FR" sz="2800" dirty="0">
              <a:ea typeface="Calibri"/>
              <a:cs typeface="Arial"/>
            </a:endParaRPr>
          </a:p>
          <a:p>
            <a:pPr marL="271463" indent="0" algn="just">
              <a:spcAft>
                <a:spcPts val="60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800" b="1" dirty="0">
                <a:ea typeface="Arial Unicode MS"/>
                <a:cs typeface="Times New Roman"/>
              </a:rPr>
              <a:t>4 - Les textes relatifs aux emplois fonctionnels</a:t>
            </a:r>
            <a:endParaRPr lang="fr-FR" sz="2800" dirty="0">
              <a:ea typeface="Calibri"/>
              <a:cs typeface="Arial"/>
            </a:endParaRPr>
          </a:p>
          <a:p>
            <a:pPr marL="271463" indent="0" algn="just">
              <a:spcAft>
                <a:spcPts val="60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800" b="1" dirty="0">
                <a:ea typeface="Arial Unicode MS"/>
                <a:cs typeface="Times New Roman"/>
              </a:rPr>
              <a:t>5 - Les textes relatifs à l’encouragement financier des apprenants (bourses)</a:t>
            </a:r>
            <a:endParaRPr lang="fr-FR" sz="2800" dirty="0">
              <a:ea typeface="Calibri"/>
              <a:cs typeface="Arial"/>
            </a:endParaRPr>
          </a:p>
          <a:p>
            <a:pPr marL="271463" indent="0" algn="just">
              <a:spcAft>
                <a:spcPts val="60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800" b="1" dirty="0">
                <a:ea typeface="Arial Unicode MS"/>
                <a:cs typeface="Times New Roman"/>
              </a:rPr>
              <a:t>6 - Les textes relatifs à la vacation</a:t>
            </a:r>
            <a:endParaRPr lang="fr-FR" sz="2800" dirty="0">
              <a:ea typeface="Calibri"/>
              <a:cs typeface="Arial"/>
            </a:endParaRPr>
          </a:p>
          <a:p>
            <a:pPr marL="271463" indent="0" algn="just">
              <a:spcAft>
                <a:spcPts val="60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800" b="1" dirty="0">
                <a:ea typeface="Arial Unicode MS"/>
                <a:cs typeface="Times New Roman"/>
              </a:rPr>
              <a:t>7 - Les textes relatifs à </a:t>
            </a:r>
            <a:r>
              <a:rPr lang="fr-FR" sz="2800" b="1" dirty="0" smtClean="0">
                <a:ea typeface="Arial Unicode MS"/>
                <a:cs typeface="Times New Roman"/>
              </a:rPr>
              <a:t>l’assistance et l’inspection </a:t>
            </a:r>
            <a:r>
              <a:rPr lang="fr-FR" sz="2800" b="1" dirty="0">
                <a:ea typeface="Arial Unicode MS"/>
                <a:cs typeface="Times New Roman"/>
              </a:rPr>
              <a:t>pédagogique</a:t>
            </a:r>
            <a:endParaRPr lang="fr-FR" sz="2800" dirty="0">
              <a:ea typeface="Calibri"/>
              <a:cs typeface="Arial"/>
            </a:endParaRP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996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ts val="1600"/>
              </a:lnSpc>
              <a:spcAft>
                <a:spcPts val="6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800" dirty="0" smtClean="0">
                <a:ea typeface="Calibri"/>
                <a:cs typeface="Arial"/>
              </a:rPr>
              <a:t>II</a:t>
            </a:r>
            <a:r>
              <a:rPr lang="fr-FR" sz="2800" b="1" i="1" dirty="0" smtClean="0">
                <a:ea typeface="Calibri"/>
                <a:cs typeface="Arial"/>
              </a:rPr>
              <a:t> – LES TEXTES A CONCEVOIR</a:t>
            </a:r>
            <a:r>
              <a:rPr lang="fr-FR" sz="2800" dirty="0">
                <a:ea typeface="Calibri"/>
                <a:cs typeface="Arial"/>
              </a:rPr>
              <a:t/>
            </a:r>
            <a:br>
              <a:rPr lang="fr-FR" sz="2800" dirty="0">
                <a:ea typeface="Calibri"/>
                <a:cs typeface="Arial"/>
              </a:rPr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91264" cy="48574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800" b="1" dirty="0">
                <a:solidFill>
                  <a:schemeClr val="accent1"/>
                </a:solidFill>
                <a:ea typeface="Arial Unicode MS"/>
                <a:cs typeface="Times New Roman"/>
              </a:rPr>
              <a:t>Il s’agira de concevoir et de mettre au point les textes suivants : </a:t>
            </a:r>
            <a:endParaRPr lang="fr-FR" sz="2800" dirty="0">
              <a:solidFill>
                <a:schemeClr val="accent1"/>
              </a:solidFill>
              <a:ea typeface="Calibri"/>
              <a:cs typeface="Arial"/>
            </a:endParaRPr>
          </a:p>
          <a:p>
            <a:pPr marL="871538" indent="-514350" algn="just">
              <a:lnSpc>
                <a:spcPts val="336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800" b="1" dirty="0">
                <a:solidFill>
                  <a:schemeClr val="tx2"/>
                </a:solidFill>
                <a:ea typeface="Arial Unicode MS"/>
                <a:cs typeface="Times New Roman"/>
              </a:rPr>
              <a:t>L</a:t>
            </a:r>
            <a:r>
              <a:rPr lang="fr-FR" sz="2800" b="1" dirty="0" smtClean="0">
                <a:solidFill>
                  <a:schemeClr val="tx2"/>
                </a:solidFill>
                <a:ea typeface="Arial Unicode MS"/>
                <a:cs typeface="Times New Roman"/>
              </a:rPr>
              <a:t>e </a:t>
            </a:r>
            <a:r>
              <a:rPr lang="fr-FR" sz="2800" b="1" dirty="0">
                <a:solidFill>
                  <a:schemeClr val="tx2"/>
                </a:solidFill>
                <a:ea typeface="Arial Unicode MS"/>
                <a:cs typeface="Times New Roman"/>
              </a:rPr>
              <a:t>statut du vulgarisateur,</a:t>
            </a:r>
            <a:endParaRPr lang="fr-FR" sz="2800" b="1" dirty="0">
              <a:solidFill>
                <a:schemeClr val="tx2"/>
              </a:solidFill>
              <a:ea typeface="Calibri"/>
              <a:cs typeface="Arial"/>
            </a:endParaRPr>
          </a:p>
          <a:p>
            <a:pPr marL="871538" indent="-514350" algn="just">
              <a:lnSpc>
                <a:spcPts val="336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2800" b="1" dirty="0">
                <a:solidFill>
                  <a:schemeClr val="tx2"/>
                </a:solidFill>
                <a:ea typeface="Arial Unicode MS"/>
                <a:cs typeface="Times New Roman"/>
              </a:rPr>
              <a:t>L</a:t>
            </a:r>
            <a:r>
              <a:rPr lang="fr-FR" sz="2800" b="1" dirty="0" smtClean="0">
                <a:solidFill>
                  <a:schemeClr val="tx2"/>
                </a:solidFill>
                <a:ea typeface="Arial Unicode MS"/>
                <a:cs typeface="Times New Roman"/>
              </a:rPr>
              <a:t>e </a:t>
            </a:r>
            <a:r>
              <a:rPr lang="fr-FR" sz="2800" b="1" dirty="0">
                <a:solidFill>
                  <a:schemeClr val="tx2"/>
                </a:solidFill>
                <a:ea typeface="Arial Unicode MS"/>
                <a:cs typeface="Times New Roman"/>
              </a:rPr>
              <a:t>statut de l’assistant et de l’inspecteur pédagogiques,</a:t>
            </a:r>
            <a:endParaRPr lang="fr-FR" sz="2800" b="1" dirty="0">
              <a:solidFill>
                <a:schemeClr val="tx2"/>
              </a:solidFill>
              <a:ea typeface="Calibri"/>
              <a:cs typeface="Arial"/>
            </a:endParaRPr>
          </a:p>
          <a:p>
            <a:pPr marL="871538" indent="-514350">
              <a:lnSpc>
                <a:spcPts val="336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2800" b="1" dirty="0">
                <a:solidFill>
                  <a:schemeClr val="tx2"/>
                </a:solidFill>
                <a:ea typeface="Calibri"/>
                <a:cs typeface="Times New Roman"/>
              </a:rPr>
              <a:t>L</a:t>
            </a:r>
            <a:r>
              <a:rPr lang="fr-FR" sz="2800" b="1" dirty="0" smtClean="0">
                <a:solidFill>
                  <a:schemeClr val="tx2"/>
                </a:solidFill>
                <a:ea typeface="Calibri"/>
                <a:cs typeface="Times New Roman"/>
              </a:rPr>
              <a:t>e </a:t>
            </a:r>
            <a:r>
              <a:rPr lang="fr-FR" sz="2800" b="1" dirty="0">
                <a:solidFill>
                  <a:schemeClr val="tx2"/>
                </a:solidFill>
                <a:ea typeface="Calibri"/>
                <a:cs typeface="Times New Roman"/>
              </a:rPr>
              <a:t>prix présidentiel de la vulgarisation.</a:t>
            </a:r>
            <a:endParaRPr lang="fr-FR" sz="2800" b="1" dirty="0">
              <a:solidFill>
                <a:schemeClr val="tx2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5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6632"/>
            <a:ext cx="8229600" cy="936625"/>
          </a:xfrm>
        </p:spPr>
        <p:txBody>
          <a:bodyPr/>
          <a:lstStyle/>
          <a:p>
            <a:pPr algn="ctr"/>
            <a:r>
              <a:rPr lang="en-US" b="1" dirty="0" smtClean="0"/>
              <a:t>Merci pour </a:t>
            </a:r>
            <a:r>
              <a:rPr lang="en-US" b="1" dirty="0" err="1" smtClean="0"/>
              <a:t>vôtre</a:t>
            </a:r>
            <a:r>
              <a:rPr lang="en-US" b="1" dirty="0" smtClean="0"/>
              <a:t> attention</a:t>
            </a:r>
            <a:endParaRPr lang="en-US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4495800" cy="4104456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28801"/>
            <a:ext cx="4648200" cy="410445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5576" y="6093296"/>
            <a:ext cx="4985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Youssef </a:t>
            </a:r>
            <a:r>
              <a:rPr lang="en-US" sz="2000" b="1" dirty="0" err="1" smtClean="0"/>
              <a:t>Saadani</a:t>
            </a:r>
            <a:r>
              <a:rPr lang="en-US" sz="2000" b="1" dirty="0" smtClean="0"/>
              <a:t> &amp; Mares </a:t>
            </a:r>
            <a:r>
              <a:rPr lang="en-US" sz="2000" b="1" dirty="0" err="1" smtClean="0"/>
              <a:t>Hamdi</a:t>
            </a:r>
            <a:r>
              <a:rPr lang="en-US" sz="2000" b="1" dirty="0"/>
              <a:t>, </a:t>
            </a:r>
            <a:r>
              <a:rPr lang="en-US" sz="2000" b="1" dirty="0" smtClean="0"/>
              <a:t>Consultants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199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/>
              <a:t>SOMMAIRE</a:t>
            </a:r>
            <a:endParaRPr lang="en-US" sz="2800" b="1" dirty="0"/>
          </a:p>
        </p:txBody>
      </p:sp>
      <p:sp>
        <p:nvSpPr>
          <p:cNvPr id="7" name="Прямоугольник 8"/>
          <p:cNvSpPr/>
          <p:nvPr/>
        </p:nvSpPr>
        <p:spPr>
          <a:xfrm>
            <a:off x="0" y="1851613"/>
            <a:ext cx="9144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8012" lvl="3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</a:p>
          <a:p>
            <a:pPr marL="608012" lvl="3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FACTEURS D’ANALYSE</a:t>
            </a:r>
          </a:p>
          <a:p>
            <a:pPr marL="608012" lvl="3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VERS UN CHANGEMENT DE PARADIGME ET UNE VISION PARTAGEE</a:t>
            </a:r>
          </a:p>
          <a:p>
            <a:pPr marL="608012" lvl="3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ASPECTS TRAITES</a:t>
            </a:r>
          </a:p>
          <a:p>
            <a:pPr marL="608012" lvl="3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IMPLICATIONS JURIDIQUES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08012" lvl="3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en-US" dirty="0" smtClean="0"/>
          </a:p>
          <a:p>
            <a:pPr marL="265112" lvl="3">
              <a:buClr>
                <a:prstClr val="white">
                  <a:lumMod val="65000"/>
                </a:prstClr>
              </a:buClr>
              <a:buSzPct val="80000"/>
              <a:defRPr/>
            </a:pPr>
            <a:endParaRPr lang="en-US" dirty="0" smtClean="0"/>
          </a:p>
          <a:p>
            <a:pPr marL="608012" lvl="3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08012" lvl="3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A close up of a device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24630"/>
            <a:ext cx="3911600" cy="803275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56716"/>
            <a:ext cx="933450" cy="811557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024630"/>
            <a:ext cx="1224136" cy="80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9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/>
              <a:t>De quoi on </a:t>
            </a:r>
            <a:r>
              <a:rPr lang="en-US" sz="3600" b="1" dirty="0" err="1" smtClean="0"/>
              <a:t>parle</a:t>
            </a:r>
            <a:r>
              <a:rPr lang="en-US" sz="3600" b="1" dirty="0" smtClean="0"/>
              <a:t> ?</a:t>
            </a:r>
            <a:endParaRPr lang="en-US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2060823"/>
            <a:ext cx="9144000" cy="4824561"/>
          </a:xfrm>
        </p:spPr>
        <p:txBody>
          <a:bodyPr>
            <a:normAutofit/>
          </a:bodyPr>
          <a:lstStyle/>
          <a:p>
            <a:pPr marL="442913" indent="-442913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Une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structure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centrale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du MARHP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créée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en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1990 ;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442913" indent="-442913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Une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Institution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d’appui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à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l’ingénierie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et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à la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pédagogie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de la formation;</a:t>
            </a:r>
          </a:p>
          <a:p>
            <a:pPr marL="442913" indent="-442913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Un réseau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39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centres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publics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régionaux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de formation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agricole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et de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pêche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et 235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formateurs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;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442913" indent="-442913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Un effectif de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près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320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vulgarisateurs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et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plus </a:t>
            </a:r>
            <a:r>
              <a:rPr lang="en-US" sz="2400" b="1" dirty="0" smtClean="0">
                <a:solidFill>
                  <a:srgbClr val="C00000"/>
                </a:solidFill>
              </a:rPr>
              <a:t>de 340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conseillers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agricoles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;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442913" indent="-442913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Plus de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3 000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rganisations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professionnelles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(0P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5888"/>
            <a:ext cx="8435280" cy="936625"/>
          </a:xfrm>
        </p:spPr>
        <p:txBody>
          <a:bodyPr/>
          <a:lstStyle/>
          <a:p>
            <a:pPr algn="l"/>
            <a:r>
              <a:rPr lang="en-US" b="1" dirty="0" err="1" smtClean="0"/>
              <a:t>Quelques</a:t>
            </a:r>
            <a:r>
              <a:rPr lang="en-US" b="1" dirty="0" smtClean="0"/>
              <a:t> </a:t>
            </a:r>
            <a:r>
              <a:rPr lang="en-US" b="1" dirty="0" err="1" smtClean="0"/>
              <a:t>indicateurs</a:t>
            </a:r>
            <a:r>
              <a:rPr lang="en-US" b="1" dirty="0" smtClean="0"/>
              <a:t> clefs de </a:t>
            </a:r>
            <a:r>
              <a:rPr lang="en-US" b="1" dirty="0" err="1" smtClean="0"/>
              <a:t>l’Agriculture</a:t>
            </a:r>
            <a:r>
              <a:rPr lang="en-US" b="1" dirty="0" smtClean="0"/>
              <a:t> </a:t>
            </a:r>
            <a:r>
              <a:rPr lang="en-US" b="1" dirty="0" err="1" smtClean="0"/>
              <a:t>tunisienne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1196753"/>
            <a:ext cx="8676456" cy="5904656"/>
          </a:xfrm>
        </p:spPr>
        <p:txBody>
          <a:bodyPr>
            <a:normAutofit/>
          </a:bodyPr>
          <a:lstStyle/>
          <a:p>
            <a:pPr marL="542925" indent="-457200"/>
            <a:endParaRPr lang="en-US" sz="2800" dirty="0" smtClean="0"/>
          </a:p>
          <a:p>
            <a:pPr marL="542925" indent="-457200"/>
            <a:endParaRPr lang="en-US" sz="2800" dirty="0"/>
          </a:p>
          <a:p>
            <a:pPr marL="542925" indent="-457200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Près du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1/3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de superficie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agricole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en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Tunisie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;</a:t>
            </a:r>
          </a:p>
          <a:p>
            <a:pPr marL="542925" indent="-457200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8.3% du PIB (2008-2017) ;</a:t>
            </a:r>
          </a:p>
          <a:p>
            <a:pPr marL="542925" indent="-457200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7.5% des investissements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globaux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;</a:t>
            </a:r>
          </a:p>
          <a:p>
            <a:pPr marL="542925" indent="-457200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9% des exportations ; et</a:t>
            </a:r>
          </a:p>
          <a:p>
            <a:pPr marL="542925" indent="-457200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14.5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% de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postes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d’emplois.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b="1" dirty="0"/>
              <a:t>Liens organiques et fonctionnels entre la vulgarisation, la formation et la </a:t>
            </a:r>
            <a:r>
              <a:rPr lang="fr-FR" sz="2800" b="1" dirty="0" smtClean="0"/>
              <a:t>recherche/innovation</a:t>
            </a:r>
            <a:endParaRPr lang="en-US" sz="2800" b="1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36057355"/>
              </p:ext>
            </p:extLst>
          </p:nvPr>
        </p:nvGraphicFramePr>
        <p:xfrm>
          <a:off x="827584" y="1844824"/>
          <a:ext cx="6858000" cy="44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419872" y="450912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Synergie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44" y="116632"/>
            <a:ext cx="8229600" cy="936625"/>
          </a:xfrm>
        </p:spPr>
        <p:txBody>
          <a:bodyPr/>
          <a:lstStyle/>
          <a:p>
            <a:pPr algn="l"/>
            <a:r>
              <a:rPr lang="fr-FR" sz="2800" b="1" dirty="0"/>
              <a:t>Evolution institutionnel de l'AVFA</a:t>
            </a:r>
            <a:endParaRPr lang="en-US" sz="2800" b="1" dirty="0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1115616" y="1628800"/>
          <a:ext cx="6286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27584" y="6237312"/>
            <a:ext cx="7419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Vers</a:t>
            </a:r>
            <a:r>
              <a:rPr lang="en-US" sz="2400" b="1" dirty="0" smtClean="0">
                <a:solidFill>
                  <a:srgbClr val="C00000"/>
                </a:solidFill>
              </a:rPr>
              <a:t> un </a:t>
            </a:r>
            <a:r>
              <a:rPr lang="en-US" sz="2400" b="1" dirty="0" err="1" smtClean="0">
                <a:solidFill>
                  <a:srgbClr val="C00000"/>
                </a:solidFill>
              </a:rPr>
              <a:t>changement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institutionnel</a:t>
            </a:r>
            <a:r>
              <a:rPr lang="en-US" sz="2400" b="1" dirty="0" smtClean="0">
                <a:solidFill>
                  <a:srgbClr val="C00000"/>
                </a:solidFill>
              </a:rPr>
              <a:t> et </a:t>
            </a:r>
            <a:r>
              <a:rPr lang="en-US" sz="2400" b="1" dirty="0" err="1" smtClean="0">
                <a:solidFill>
                  <a:srgbClr val="C00000"/>
                </a:solidFill>
              </a:rPr>
              <a:t>organisationnel</a:t>
            </a:r>
            <a:r>
              <a:rPr lang="en-US" sz="2400" b="1" dirty="0" smtClean="0">
                <a:solidFill>
                  <a:srgbClr val="C00000"/>
                </a:solidFill>
              </a:rPr>
              <a:t>…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1628800"/>
            <a:ext cx="1569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L’enjeu….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936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/>
              <a:t>CONVERGENCES</a:t>
            </a:r>
            <a:r>
              <a:rPr lang="en-US" sz="2800" dirty="0" smtClean="0"/>
              <a:t> </a:t>
            </a:r>
            <a:r>
              <a:rPr lang="en-US" sz="2800" dirty="0"/>
              <a:t>– Vers une vision partagée</a:t>
            </a:r>
            <a:endParaRPr lang="en-US" sz="2800" cap="al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475656" y="1298732"/>
          <a:ext cx="61926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50608" y="1484784"/>
            <a:ext cx="1793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s-IS" sz="1400" b="1" dirty="0" smtClean="0">
                <a:solidFill>
                  <a:schemeClr val="accent1">
                    <a:lumMod val="50000"/>
                  </a:schemeClr>
                </a:solidFill>
              </a:rPr>
              <a:t>Réeduire </a:t>
            </a:r>
            <a:r>
              <a:rPr lang="is-IS" sz="1400" b="1" dirty="0">
                <a:solidFill>
                  <a:schemeClr val="accent1">
                    <a:lumMod val="50000"/>
                  </a:schemeClr>
                </a:solidFill>
              </a:rPr>
              <a:t>les </a:t>
            </a:r>
            <a:r>
              <a:rPr lang="is-IS" sz="1400" b="1" dirty="0" smtClean="0">
                <a:solidFill>
                  <a:schemeClr val="accent1">
                    <a:lumMod val="50000"/>
                  </a:schemeClr>
                </a:solidFill>
              </a:rPr>
              <a:t>coûts des services rendus</a:t>
            </a:r>
            <a:endParaRPr lang="is-I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s-IS" sz="1400" b="1" dirty="0" smtClean="0">
                <a:solidFill>
                  <a:schemeClr val="accent1">
                    <a:lumMod val="50000"/>
                  </a:schemeClr>
                </a:solidFill>
              </a:rPr>
              <a:t>Assurer </a:t>
            </a:r>
            <a:r>
              <a:rPr lang="is-IS" sz="1400" b="1" dirty="0">
                <a:solidFill>
                  <a:schemeClr val="accent1">
                    <a:lumMod val="50000"/>
                  </a:schemeClr>
                </a:solidFill>
              </a:rPr>
              <a:t>la qualité des </a:t>
            </a:r>
            <a:r>
              <a:rPr lang="is-IS" sz="1400" b="1" dirty="0" smtClean="0">
                <a:solidFill>
                  <a:schemeClr val="accent1">
                    <a:lumMod val="50000"/>
                  </a:schemeClr>
                </a:solidFill>
              </a:rPr>
              <a:t>services</a:t>
            </a:r>
            <a:endParaRPr lang="is-I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s-IS" sz="1400" b="1" dirty="0" smtClean="0">
                <a:solidFill>
                  <a:schemeClr val="accent1">
                    <a:lumMod val="50000"/>
                  </a:schemeClr>
                </a:solidFill>
              </a:rPr>
              <a:t>Promouvoir l‘organisation, le partage et la solidarité</a:t>
            </a:r>
            <a:endParaRPr lang="is-I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726286"/>
            <a:ext cx="9108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s-I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s-IS" sz="1600" dirty="0" smtClean="0">
                <a:solidFill>
                  <a:schemeClr val="accent1">
                    <a:lumMod val="50000"/>
                  </a:schemeClr>
                </a:solidFill>
              </a:rPr>
              <a:t>Catalyser le développement territorial, la </a:t>
            </a:r>
            <a:r>
              <a:rPr lang="is-IS" sz="1600" dirty="0">
                <a:solidFill>
                  <a:schemeClr val="accent1">
                    <a:lumMod val="50000"/>
                  </a:schemeClr>
                </a:solidFill>
              </a:rPr>
              <a:t>promotion de l‘innovation et de l‘ entreprenariat </a:t>
            </a:r>
            <a:r>
              <a:rPr lang="is-IS" sz="1600" dirty="0" smtClean="0">
                <a:solidFill>
                  <a:schemeClr val="accent1">
                    <a:lumMod val="50000"/>
                  </a:schemeClr>
                </a:solidFill>
              </a:rPr>
              <a:t>rural</a:t>
            </a:r>
          </a:p>
          <a:p>
            <a:r>
              <a:rPr lang="is-IS" sz="16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is-IS" sz="1600" dirty="0" smtClean="0">
                <a:solidFill>
                  <a:srgbClr val="FF0000"/>
                </a:solidFill>
              </a:rPr>
              <a:t>en </a:t>
            </a:r>
            <a:r>
              <a:rPr lang="is-IS" sz="1600" dirty="0">
                <a:solidFill>
                  <a:srgbClr val="FF0000"/>
                </a:solidFill>
              </a:rPr>
              <a:t>partenariat </a:t>
            </a:r>
            <a:r>
              <a:rPr lang="is-IS" sz="1600" dirty="0" smtClean="0">
                <a:solidFill>
                  <a:schemeClr val="accent1">
                    <a:lumMod val="50000"/>
                  </a:schemeClr>
                </a:solidFill>
              </a:rPr>
              <a:t>entre </a:t>
            </a:r>
            <a:r>
              <a:rPr lang="is-IS" sz="1600" dirty="0">
                <a:solidFill>
                  <a:schemeClr val="accent1">
                    <a:lumMod val="50000"/>
                  </a:schemeClr>
                </a:solidFill>
              </a:rPr>
              <a:t>l’Etat, les autres organisations </a:t>
            </a:r>
            <a:r>
              <a:rPr lang="is-IS" sz="1600" dirty="0" smtClean="0">
                <a:solidFill>
                  <a:schemeClr val="accent1">
                    <a:lumMod val="50000"/>
                  </a:schemeClr>
                </a:solidFill>
              </a:rPr>
              <a:t>professionnelles et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le privé.</a:t>
            </a:r>
            <a:endParaRPr lang="en-US" sz="1600" dirty="0"/>
          </a:p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372200" y="16415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8"/>
          <p:cNvSpPr/>
          <p:nvPr/>
        </p:nvSpPr>
        <p:spPr>
          <a:xfrm>
            <a:off x="6300192" y="4888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7524328" y="5013176"/>
            <a:ext cx="184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Performances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QUEL ROLE POUR </a:t>
            </a:r>
            <a:r>
              <a:rPr lang="en-US" sz="2800" dirty="0" smtClean="0"/>
              <a:t>LE VULGARISATEUR/</a:t>
            </a:r>
            <a:r>
              <a:rPr lang="en-US" sz="2800" dirty="0" smtClean="0">
                <a:solidFill>
                  <a:srgbClr val="FF0000"/>
                </a:solidFill>
              </a:rPr>
              <a:t>CONSEILLER AGRICOLE? 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89606949"/>
              </p:ext>
            </p:extLst>
          </p:nvPr>
        </p:nvGraphicFramePr>
        <p:xfrm>
          <a:off x="1259632" y="1484783"/>
          <a:ext cx="6360368" cy="4474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195736" y="6003285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C00000"/>
                </a:solidFill>
              </a:rPr>
              <a:t>Profil</a:t>
            </a:r>
            <a:r>
              <a:rPr lang="en-US" sz="2800" b="1" dirty="0" smtClean="0">
                <a:solidFill>
                  <a:srgbClr val="C00000"/>
                </a:solidFill>
              </a:rPr>
              <a:t>/Fiche de poste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C00000"/>
                </a:solidFill>
              </a:rPr>
              <a:t>Statut</a:t>
            </a:r>
            <a:r>
              <a:rPr lang="en-US" sz="2800" b="1" dirty="0" smtClean="0">
                <a:solidFill>
                  <a:srgbClr val="C00000"/>
                </a:solidFill>
              </a:rPr>
              <a:t>/Motivation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5888"/>
            <a:ext cx="8579296" cy="936625"/>
          </a:xfrm>
        </p:spPr>
        <p:txBody>
          <a:bodyPr/>
          <a:lstStyle/>
          <a:p>
            <a:pPr algn="l"/>
            <a:r>
              <a:rPr lang="fr-FR" sz="2800" b="1" dirty="0"/>
              <a:t>Les quatre piliers de la vulgarisation</a:t>
            </a:r>
            <a:endParaRPr lang="en-US" sz="2800" b="1" dirty="0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395536" y="1988840"/>
          <a:ext cx="7776864" cy="41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9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1209</Words>
  <Application>Microsoft Office PowerPoint</Application>
  <PresentationFormat>Affichage à l'écran (4:3)</PresentationFormat>
  <Paragraphs>200</Paragraphs>
  <Slides>19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Arial</vt:lpstr>
      <vt:lpstr>Arial Unicode MS</vt:lpstr>
      <vt:lpstr>Calibri</vt:lpstr>
      <vt:lpstr>Calibri Light</vt:lpstr>
      <vt:lpstr>Courier New</vt:lpstr>
      <vt:lpstr>Symbol</vt:lpstr>
      <vt:lpstr>Times New Roman</vt:lpstr>
      <vt:lpstr>Verdana</vt:lpstr>
      <vt:lpstr>Wingdings</vt:lpstr>
      <vt:lpstr>2_Office Theme</vt:lpstr>
      <vt:lpstr>Présentation PowerPoint</vt:lpstr>
      <vt:lpstr>SOMMAIRE</vt:lpstr>
      <vt:lpstr>De quoi on parle ?</vt:lpstr>
      <vt:lpstr>Quelques indicateurs clefs de l’Agriculture tunisienne</vt:lpstr>
      <vt:lpstr>Liens organiques et fonctionnels entre la vulgarisation, la formation et la recherche/innovation</vt:lpstr>
      <vt:lpstr>Evolution institutionnel de l'AVFA</vt:lpstr>
      <vt:lpstr>CONVERGENCES – Vers une vision partagée</vt:lpstr>
      <vt:lpstr>QUEL ROLE POUR LE VULGARISATEUR/CONSEILLER AGRICOLE? </vt:lpstr>
      <vt:lpstr>Les quatre piliers de la vulgarisation</vt:lpstr>
      <vt:lpstr>CHANGEMENTS – Vers une vision partagée</vt:lpstr>
      <vt:lpstr>Quel serait le nouveau rôle de l’AVFA? </vt:lpstr>
      <vt:lpstr>Positionnement et relations fonctionnelles des centres de formation agricole et de pêche </vt:lpstr>
      <vt:lpstr>Implications juridiques</vt:lpstr>
      <vt:lpstr>I – REPRISE DES TEXTES EXISTANTS </vt:lpstr>
      <vt:lpstr>I – A – LES TEXTES LEGISLATIFS (suite) </vt:lpstr>
      <vt:lpstr>I – B – LES TEXTES REGLEMENTAIRES</vt:lpstr>
      <vt:lpstr>Les textes réglementaires (suite)</vt:lpstr>
      <vt:lpstr>II – LES TEXTES A CONCEVOIR </vt:lpstr>
      <vt:lpstr>Merci pour vôtre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2016-09-21T12:25:55Z</dcterms:created>
  <dcterms:modified xsi:type="dcterms:W3CDTF">2020-02-27T15:25:51Z</dcterms:modified>
</cp:coreProperties>
</file>