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341" r:id="rId2"/>
    <p:sldId id="416" r:id="rId3"/>
    <p:sldId id="362" r:id="rId4"/>
    <p:sldId id="418" r:id="rId5"/>
    <p:sldId id="420" r:id="rId6"/>
    <p:sldId id="378" r:id="rId7"/>
    <p:sldId id="377" r:id="rId8"/>
    <p:sldId id="423" r:id="rId9"/>
    <p:sldId id="438" r:id="rId10"/>
    <p:sldId id="433" r:id="rId11"/>
    <p:sldId id="428" r:id="rId12"/>
    <p:sldId id="429" r:id="rId13"/>
    <p:sldId id="434" r:id="rId14"/>
    <p:sldId id="435" r:id="rId15"/>
    <p:sldId id="432" r:id="rId16"/>
    <p:sldId id="430" r:id="rId17"/>
    <p:sldId id="425" r:id="rId18"/>
    <p:sldId id="380" r:id="rId19"/>
    <p:sldId id="436" r:id="rId20"/>
    <p:sldId id="426" r:id="rId21"/>
    <p:sldId id="395" r:id="rId22"/>
    <p:sldId id="439" r:id="rId23"/>
    <p:sldId id="440" r:id="rId24"/>
    <p:sldId id="361" r:id="rId25"/>
    <p:sldId id="360" r:id="rId26"/>
    <p:sldId id="413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2CC"/>
    <a:srgbClr val="0099FF"/>
    <a:srgbClr val="3399FF"/>
    <a:srgbClr val="669900"/>
    <a:srgbClr val="009900"/>
    <a:srgbClr val="FFFFFF"/>
    <a:srgbClr val="CFE1C0"/>
    <a:srgbClr val="DAE3F3"/>
    <a:srgbClr val="67C424"/>
    <a:srgbClr val="F796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5000" autoAdjust="0"/>
    <p:restoredTop sz="91568" autoAdjust="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CC348-EEB8-4994-B927-E11709EAB8A4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5FF30-A2F7-478A-9327-73F032DC31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52427-1B0C-46D5-8DCB-5662868F2AEF}" type="datetimeFigureOut">
              <a:rPr lang="fr-FR" smtClean="0"/>
              <a:pPr/>
              <a:t>04/02/2020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0F897-4610-4596-953A-06683218579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92460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0F897-4610-4596-953A-06683218579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0F897-4610-4596-953A-06683218579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130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0F897-4610-4596-953A-06683218579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4966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0F897-4610-4596-953A-06683218579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496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375C4-18BA-4032-A0BC-9A4750A44DDB}" type="slidenum">
              <a:rPr lang="ar-TN" smtClean="0"/>
              <a:pPr/>
              <a:t>16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xmlns="" val="3862250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0F897-4610-4596-953A-06683218579A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7471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0F897-4610-4596-953A-06683218579A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7457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0F897-4610-4596-953A-06683218579A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00189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0F897-4610-4596-953A-06683218579A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037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2F29-86AA-437C-872E-20260A31EE43}" type="datetime1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8206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DD55C-B06A-43A5-95B0-0F9457F7B983}" type="datetime1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77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E9BE-6FC7-4944-BD0B-6758FAF7EED8}" type="datetime1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674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49EE-DF58-4E17-8DDE-1B757A361F8E}" type="datetime1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0577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FFE7-4642-4599-9933-086745E87B27}" type="datetime1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4588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79EF-14C0-488F-8E2E-41E8A65EAF19}" type="datetime1">
              <a:rPr lang="fr-FR" smtClean="0"/>
              <a:pPr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8847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0961-7BB9-467B-B908-ADA0B461CCB5}" type="datetime1">
              <a:rPr lang="fr-FR" smtClean="0"/>
              <a:pPr/>
              <a:t>04/02/2020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56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36B0-A217-42FE-8DA3-9D658548A1A8}" type="datetime1">
              <a:rPr lang="fr-FR" smtClean="0"/>
              <a:pPr/>
              <a:t>04/02/2020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8271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65C7-970B-4B63-8803-2FDE71967BCE}" type="datetime1">
              <a:rPr lang="fr-FR" smtClean="0"/>
              <a:pPr/>
              <a:t>04/02/2020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8250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361B-A4D8-46C3-ADC4-B351B90D1805}" type="datetime1">
              <a:rPr lang="fr-FR" smtClean="0"/>
              <a:pPr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6170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9059-928E-4A37-9954-1F833DDEC0C5}" type="datetime1">
              <a:rPr lang="fr-FR" smtClean="0"/>
              <a:pPr/>
              <a:t>04/02/2020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164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2A9A-F700-4801-9006-F0CD9548A4AC}" type="datetime1">
              <a:rPr lang="fr-FR" smtClean="0"/>
              <a:pPr/>
              <a:t>04/02/2020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BB5E2-7891-47E0-9870-EAE9AEA001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541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ndir un rectangle avec un coin diagonal 3"/>
          <p:cNvSpPr/>
          <p:nvPr/>
        </p:nvSpPr>
        <p:spPr>
          <a:xfrm>
            <a:off x="320040" y="281127"/>
            <a:ext cx="11597640" cy="17048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/>
          <a:srcRect l="7115" t="32026" r="53021" b="47348"/>
          <a:stretch/>
        </p:blipFill>
        <p:spPr>
          <a:xfrm>
            <a:off x="705281" y="463985"/>
            <a:ext cx="4762831" cy="13390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29156" y="2485460"/>
            <a:ext cx="8979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3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Dispositif tunisien de la formation professionnelle agricole et dynamiques en cours</a:t>
            </a:r>
            <a:endParaRPr lang="fr-FR" sz="3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74194" y="563488"/>
            <a:ext cx="42083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République Tunisienne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Ministère de l’Agriculture, des 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Ressources Hydrauliques et de la Pêche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Drapeau de la Tunisie depuis 19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3470" y="308919"/>
            <a:ext cx="1878226" cy="1692875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7174158" y="5139981"/>
            <a:ext cx="3909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Prof. </a:t>
            </a:r>
            <a:r>
              <a:rPr lang="fr-FR" sz="2400" b="1" i="1" dirty="0" err="1" smtClean="0">
                <a:solidFill>
                  <a:srgbClr val="FF0000"/>
                </a:solidFill>
              </a:rPr>
              <a:t>Khemaies</a:t>
            </a:r>
            <a:r>
              <a:rPr lang="fr-FR" sz="2400" b="1" i="1" dirty="0" smtClean="0">
                <a:solidFill>
                  <a:srgbClr val="FF0000"/>
                </a:solidFill>
              </a:rPr>
              <a:t> ZAYANI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Directeur Général de l’AVFA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133672" y="6112453"/>
            <a:ext cx="5448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Hôtel </a:t>
            </a:r>
            <a:r>
              <a:rPr lang="fr-FR" sz="2000" b="1" dirty="0" err="1" smtClean="0"/>
              <a:t>Mouradi</a:t>
            </a:r>
            <a:r>
              <a:rPr lang="fr-FR" sz="2000" b="1" dirty="0" smtClean="0"/>
              <a:t>,  </a:t>
            </a:r>
            <a:r>
              <a:rPr lang="fr-FR" sz="2000" b="1" dirty="0" err="1" smtClean="0"/>
              <a:t>Gammarth</a:t>
            </a:r>
            <a:r>
              <a:rPr lang="fr-FR" sz="2000" b="1" dirty="0" smtClean="0"/>
              <a:t>, 04 Février,  2020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93160" y="3986376"/>
            <a:ext cx="1129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002060"/>
                </a:solidFill>
              </a:rPr>
              <a:t>Assemblée du réseau international FAR</a:t>
            </a:r>
            <a:endParaRPr lang="fr-FR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1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382555" y="197912"/>
            <a:ext cx="11514170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7115" t="32026" r="53021" b="47348"/>
          <a:stretch/>
        </p:blipFill>
        <p:spPr>
          <a:xfrm>
            <a:off x="758271" y="323967"/>
            <a:ext cx="2405553" cy="6763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63824" y="368902"/>
            <a:ext cx="8575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Le secteur agricole en Tunisie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70" y="1829285"/>
            <a:ext cx="115141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155825" algn="l"/>
              </a:tabLst>
            </a:pPr>
            <a:r>
              <a:rPr lang="fr-FR" sz="2800" dirty="0" smtClean="0"/>
              <a:t>Agriculture tunisienne: 9.5% du PIB, 10% des exportations et 16% des emplois (35% population en milieu rural).</a:t>
            </a:r>
          </a:p>
          <a:p>
            <a:pPr algn="just">
              <a:tabLst>
                <a:tab pos="2155825" algn="l"/>
              </a:tabLst>
            </a:pPr>
            <a:endParaRPr lang="fr-FR" sz="2800" dirty="0" smtClean="0"/>
          </a:p>
          <a:p>
            <a:pPr algn="just">
              <a:tabLst>
                <a:tab pos="2155825" algn="l"/>
              </a:tabLst>
            </a:pPr>
            <a:r>
              <a:rPr lang="fr-FR" sz="2800" dirty="0" smtClean="0"/>
              <a:t>L’employabilité moyenne du dispositif national de la formation professionnelle </a:t>
            </a:r>
            <a:r>
              <a:rPr lang="fr-FR" sz="2800" dirty="0" smtClean="0">
                <a:sym typeface="Symbol"/>
              </a:rPr>
              <a:t> 65%.</a:t>
            </a:r>
          </a:p>
          <a:p>
            <a:pPr algn="just">
              <a:tabLst>
                <a:tab pos="2155825" algn="l"/>
              </a:tabLst>
            </a:pPr>
            <a:endParaRPr lang="fr-FR" sz="2800" dirty="0" smtClean="0">
              <a:sym typeface="Symbol"/>
            </a:endParaRPr>
          </a:p>
          <a:p>
            <a:pPr algn="just">
              <a:tabLst>
                <a:tab pos="2155825" algn="l"/>
              </a:tabLst>
            </a:pPr>
            <a:r>
              <a:rPr lang="fr-FR" sz="2800" dirty="0" smtClean="0">
                <a:sym typeface="Symbol"/>
              </a:rPr>
              <a:t>L’employabilité moyenne des diplômés de la formation professionnelle dans le domaine de la pêche  80%</a:t>
            </a:r>
          </a:p>
          <a:p>
            <a:pPr algn="just">
              <a:tabLst>
                <a:tab pos="2155825" algn="l"/>
              </a:tabLst>
            </a:pPr>
            <a:endParaRPr lang="fr-FR" sz="2800" dirty="0"/>
          </a:p>
          <a:p>
            <a:pPr algn="just"/>
            <a:r>
              <a:rPr lang="fr-FR" sz="2600" dirty="0" smtClean="0"/>
              <a:t>             Besoin d’implémenter le triptyque </a:t>
            </a:r>
            <a:r>
              <a:rPr lang="fr-FR" sz="2800" dirty="0" smtClean="0"/>
              <a:t>Formation</a:t>
            </a:r>
            <a:r>
              <a:rPr lang="fr-FR" sz="2800" dirty="0"/>
              <a:t>-</a:t>
            </a:r>
            <a:r>
              <a:rPr lang="fr-FR" sz="2800" dirty="0" smtClean="0"/>
              <a:t> Recherche-Vulgarisation. </a:t>
            </a:r>
            <a:endParaRPr lang="fr-FR" sz="2800" dirty="0"/>
          </a:p>
        </p:txBody>
      </p:sp>
      <p:sp>
        <p:nvSpPr>
          <p:cNvPr id="13" name="Flèche droite 12"/>
          <p:cNvSpPr/>
          <p:nvPr/>
        </p:nvSpPr>
        <p:spPr>
          <a:xfrm>
            <a:off x="444327" y="5850546"/>
            <a:ext cx="734353" cy="239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381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1838064" y="169495"/>
            <a:ext cx="2605221" cy="6455240"/>
          </a:xfrm>
          <a:prstGeom prst="round2DiagRect">
            <a:avLst>
              <a:gd name="adj1" fmla="val 10395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7115" t="32026" r="53021" b="47348"/>
          <a:stretch/>
        </p:blipFill>
        <p:spPr>
          <a:xfrm>
            <a:off x="2084660" y="418106"/>
            <a:ext cx="1804165" cy="6763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22505" y="2567552"/>
            <a:ext cx="2492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Dispositif de la formation professionnelle agricole</a:t>
            </a: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0286" y="44734"/>
            <a:ext cx="2666666" cy="6704762"/>
          </a:xfrm>
          <a:prstGeom prst="rect">
            <a:avLst/>
          </a:prstGeom>
        </p:spPr>
      </p:pic>
      <p:sp>
        <p:nvSpPr>
          <p:cNvPr id="69" name="Oval 1134"/>
          <p:cNvSpPr>
            <a:spLocks noChangeArrowheads="1"/>
          </p:cNvSpPr>
          <p:nvPr/>
        </p:nvSpPr>
        <p:spPr bwMode="auto">
          <a:xfrm>
            <a:off x="5724170" y="808786"/>
            <a:ext cx="82962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grpSp>
        <p:nvGrpSpPr>
          <p:cNvPr id="5" name="Group 1136"/>
          <p:cNvGrpSpPr>
            <a:grpSpLocks/>
          </p:cNvGrpSpPr>
          <p:nvPr/>
        </p:nvGrpSpPr>
        <p:grpSpPr bwMode="auto">
          <a:xfrm>
            <a:off x="5820407" y="2100468"/>
            <a:ext cx="456846" cy="475808"/>
            <a:chOff x="1905" y="1217"/>
            <a:chExt cx="413" cy="333"/>
          </a:xfrm>
          <a:solidFill>
            <a:schemeClr val="bg1"/>
          </a:solidFill>
        </p:grpSpPr>
        <p:sp>
          <p:nvSpPr>
            <p:cNvPr id="125" name="Oval 1138"/>
            <p:cNvSpPr>
              <a:spLocks noChangeArrowheads="1"/>
            </p:cNvSpPr>
            <p:nvPr/>
          </p:nvSpPr>
          <p:spPr bwMode="auto">
            <a:xfrm>
              <a:off x="2243" y="1217"/>
              <a:ext cx="75" cy="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83809" tIns="41905" rIns="83809" bIns="41905" anchor="ctr"/>
            <a:lstStyle/>
            <a:p>
              <a:pPr algn="ctr" defTabSz="836613"/>
              <a:endParaRPr lang="fr-FR" b="1"/>
            </a:p>
          </p:txBody>
        </p:sp>
        <p:sp>
          <p:nvSpPr>
            <p:cNvPr id="124" name="Oval 1140"/>
            <p:cNvSpPr>
              <a:spLocks noChangeArrowheads="1"/>
            </p:cNvSpPr>
            <p:nvPr/>
          </p:nvSpPr>
          <p:spPr bwMode="auto">
            <a:xfrm>
              <a:off x="1905" y="1472"/>
              <a:ext cx="76" cy="78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83809" tIns="41905" rIns="83809" bIns="41905" anchor="ctr"/>
            <a:lstStyle/>
            <a:p>
              <a:pPr algn="ctr" defTabSz="836613"/>
              <a:endParaRPr lang="fr-FR" b="1"/>
            </a:p>
          </p:txBody>
        </p:sp>
      </p:grpSp>
      <p:sp>
        <p:nvSpPr>
          <p:cNvPr id="121" name="Oval 1142"/>
          <p:cNvSpPr>
            <a:spLocks noChangeArrowheads="1"/>
          </p:cNvSpPr>
          <p:nvPr/>
        </p:nvSpPr>
        <p:spPr bwMode="auto">
          <a:xfrm>
            <a:off x="5792753" y="1600370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119" name="Oval 1146"/>
          <p:cNvSpPr>
            <a:spLocks noChangeArrowheads="1"/>
          </p:cNvSpPr>
          <p:nvPr/>
        </p:nvSpPr>
        <p:spPr bwMode="auto">
          <a:xfrm>
            <a:off x="6528352" y="2120472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117" name="Oval 1149"/>
          <p:cNvSpPr>
            <a:spLocks noChangeAspect="1" noChangeArrowheads="1"/>
          </p:cNvSpPr>
          <p:nvPr/>
        </p:nvSpPr>
        <p:spPr bwMode="auto">
          <a:xfrm>
            <a:off x="6090311" y="397277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115" name="Oval 1152"/>
          <p:cNvSpPr>
            <a:spLocks noChangeAspect="1" noChangeArrowheads="1"/>
          </p:cNvSpPr>
          <p:nvPr/>
        </p:nvSpPr>
        <p:spPr bwMode="auto">
          <a:xfrm>
            <a:off x="6217520" y="398706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113" name="Oval 1155"/>
          <p:cNvSpPr>
            <a:spLocks noChangeAspect="1" noChangeArrowheads="1"/>
          </p:cNvSpPr>
          <p:nvPr/>
        </p:nvSpPr>
        <p:spPr bwMode="auto">
          <a:xfrm>
            <a:off x="6661093" y="745917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111" name="Oval 1158"/>
          <p:cNvSpPr>
            <a:spLocks noChangeArrowheads="1"/>
          </p:cNvSpPr>
          <p:nvPr/>
        </p:nvSpPr>
        <p:spPr bwMode="auto">
          <a:xfrm>
            <a:off x="5750719" y="1097414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109" name="Oval 1161"/>
          <p:cNvSpPr>
            <a:spLocks noChangeArrowheads="1"/>
          </p:cNvSpPr>
          <p:nvPr/>
        </p:nvSpPr>
        <p:spPr bwMode="auto">
          <a:xfrm>
            <a:off x="5306041" y="1133136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107" name="Oval 1164"/>
          <p:cNvSpPr>
            <a:spLocks noChangeArrowheads="1"/>
          </p:cNvSpPr>
          <p:nvPr/>
        </p:nvSpPr>
        <p:spPr bwMode="auto">
          <a:xfrm>
            <a:off x="5695411" y="1368896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105" name="Oval 1167"/>
          <p:cNvSpPr>
            <a:spLocks noChangeArrowheads="1"/>
          </p:cNvSpPr>
          <p:nvPr/>
        </p:nvSpPr>
        <p:spPr bwMode="auto">
          <a:xfrm>
            <a:off x="6556006" y="1951868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103" name="Oval 1170"/>
          <p:cNvSpPr>
            <a:spLocks noChangeArrowheads="1"/>
          </p:cNvSpPr>
          <p:nvPr/>
        </p:nvSpPr>
        <p:spPr bwMode="auto">
          <a:xfrm>
            <a:off x="5616873" y="2351946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101" name="Oval 1173"/>
          <p:cNvSpPr>
            <a:spLocks noChangeAspect="1" noChangeArrowheads="1"/>
          </p:cNvSpPr>
          <p:nvPr/>
        </p:nvSpPr>
        <p:spPr bwMode="auto">
          <a:xfrm>
            <a:off x="5540548" y="2813467"/>
            <a:ext cx="84068" cy="11287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99" name="Oval 1176"/>
          <p:cNvSpPr>
            <a:spLocks noChangeArrowheads="1"/>
          </p:cNvSpPr>
          <p:nvPr/>
        </p:nvSpPr>
        <p:spPr bwMode="auto">
          <a:xfrm>
            <a:off x="6344729" y="3577901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97" name="Oval 1179"/>
          <p:cNvSpPr>
            <a:spLocks noChangeArrowheads="1"/>
          </p:cNvSpPr>
          <p:nvPr/>
        </p:nvSpPr>
        <p:spPr bwMode="auto">
          <a:xfrm>
            <a:off x="6728569" y="3865100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95" name="Oval 1182"/>
          <p:cNvSpPr>
            <a:spLocks noChangeAspect="1" noChangeArrowheads="1"/>
          </p:cNvSpPr>
          <p:nvPr/>
        </p:nvSpPr>
        <p:spPr bwMode="auto">
          <a:xfrm>
            <a:off x="6060445" y="741632"/>
            <a:ext cx="84068" cy="11287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93" name="Oval 1186"/>
          <p:cNvSpPr>
            <a:spLocks noChangeArrowheads="1"/>
          </p:cNvSpPr>
          <p:nvPr/>
        </p:nvSpPr>
        <p:spPr bwMode="auto">
          <a:xfrm>
            <a:off x="5475284" y="1777548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91" name="Oval 1189"/>
          <p:cNvSpPr>
            <a:spLocks noChangeArrowheads="1"/>
          </p:cNvSpPr>
          <p:nvPr/>
        </p:nvSpPr>
        <p:spPr bwMode="auto">
          <a:xfrm>
            <a:off x="6570387" y="4095146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89" name="Oval 1192"/>
          <p:cNvSpPr>
            <a:spLocks noChangeArrowheads="1"/>
          </p:cNvSpPr>
          <p:nvPr/>
        </p:nvSpPr>
        <p:spPr bwMode="auto">
          <a:xfrm>
            <a:off x="6150044" y="903091"/>
            <a:ext cx="84068" cy="11145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128" name="Étoile à 5 branches 2"/>
          <p:cNvSpPr/>
          <p:nvPr/>
        </p:nvSpPr>
        <p:spPr>
          <a:xfrm>
            <a:off x="6210324" y="602946"/>
            <a:ext cx="282052" cy="341568"/>
          </a:xfrm>
          <a:prstGeom prst="star5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0" name="Connecteur : en angle 129"/>
          <p:cNvCxnSpPr>
            <a:cxnSpLocks/>
            <a:stCxn id="128" idx="4"/>
            <a:endCxn id="132" idx="1"/>
          </p:cNvCxnSpPr>
          <p:nvPr/>
        </p:nvCxnSpPr>
        <p:spPr>
          <a:xfrm>
            <a:off x="6492376" y="733413"/>
            <a:ext cx="1236221" cy="66709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7728597" y="1108123"/>
            <a:ext cx="404887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96913"/>
            <a:r>
              <a:rPr lang="fr-FR" sz="1600" b="1" dirty="0">
                <a:latin typeface="Garamond" panose="02020404030301010803" pitchFamily="18" charset="0"/>
              </a:rPr>
              <a:t>Institut National Pédagogique et de Formation Continue Agricole</a:t>
            </a:r>
          </a:p>
        </p:txBody>
      </p:sp>
      <p:grpSp>
        <p:nvGrpSpPr>
          <p:cNvPr id="6" name="Group 1105"/>
          <p:cNvGrpSpPr>
            <a:grpSpLocks/>
          </p:cNvGrpSpPr>
          <p:nvPr/>
        </p:nvGrpSpPr>
        <p:grpSpPr bwMode="auto">
          <a:xfrm>
            <a:off x="5292839" y="847262"/>
            <a:ext cx="1492295" cy="2348008"/>
            <a:chOff x="678" y="350"/>
            <a:chExt cx="1350" cy="1644"/>
          </a:xfrm>
          <a:solidFill>
            <a:srgbClr val="FFFF00"/>
          </a:solidFill>
        </p:grpSpPr>
        <p:sp>
          <p:nvSpPr>
            <p:cNvPr id="156" name="Oval 1107"/>
            <p:cNvSpPr>
              <a:spLocks noChangeAspect="1" noChangeArrowheads="1"/>
            </p:cNvSpPr>
            <p:nvPr/>
          </p:nvSpPr>
          <p:spPr bwMode="auto">
            <a:xfrm>
              <a:off x="1103" y="350"/>
              <a:ext cx="76" cy="78"/>
            </a:xfrm>
            <a:prstGeom prst="ellipse">
              <a:avLst/>
            </a:pr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3809" tIns="41905" rIns="83809" bIns="41905" anchor="ctr"/>
            <a:lstStyle/>
            <a:p>
              <a:pPr algn="ctr" defTabSz="836613"/>
              <a:endParaRPr lang="fr-FR" b="1"/>
            </a:p>
          </p:txBody>
        </p:sp>
        <p:sp>
          <p:nvSpPr>
            <p:cNvPr id="154" name="Oval 1110"/>
            <p:cNvSpPr>
              <a:spLocks noChangeArrowheads="1"/>
            </p:cNvSpPr>
            <p:nvPr/>
          </p:nvSpPr>
          <p:spPr bwMode="auto">
            <a:xfrm>
              <a:off x="678" y="1916"/>
              <a:ext cx="76" cy="78"/>
            </a:xfrm>
            <a:prstGeom prst="ellipse">
              <a:avLst/>
            </a:pr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3809" tIns="41905" rIns="83809" bIns="41905" anchor="ctr"/>
            <a:lstStyle/>
            <a:p>
              <a:pPr algn="ctr" defTabSz="836613"/>
              <a:endParaRPr lang="fr-FR" b="1"/>
            </a:p>
          </p:txBody>
        </p:sp>
        <p:sp>
          <p:nvSpPr>
            <p:cNvPr id="152" name="Oval 1113"/>
            <p:cNvSpPr>
              <a:spLocks noChangeArrowheads="1"/>
            </p:cNvSpPr>
            <p:nvPr/>
          </p:nvSpPr>
          <p:spPr bwMode="auto">
            <a:xfrm>
              <a:off x="1721" y="1695"/>
              <a:ext cx="76" cy="78"/>
            </a:xfrm>
            <a:prstGeom prst="ellipse">
              <a:avLst/>
            </a:pr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3809" tIns="41905" rIns="83809" bIns="41905" anchor="ctr"/>
            <a:lstStyle/>
            <a:p>
              <a:pPr algn="ctr" defTabSz="836613"/>
              <a:endParaRPr lang="fr-FR" b="1"/>
            </a:p>
          </p:txBody>
        </p:sp>
        <p:sp>
          <p:nvSpPr>
            <p:cNvPr id="150" name="Oval 1116"/>
            <p:cNvSpPr>
              <a:spLocks noChangeArrowheads="1"/>
            </p:cNvSpPr>
            <p:nvPr/>
          </p:nvSpPr>
          <p:spPr bwMode="auto">
            <a:xfrm>
              <a:off x="1951" y="968"/>
              <a:ext cx="76" cy="77"/>
            </a:xfrm>
            <a:prstGeom prst="ellipse">
              <a:avLst/>
            </a:pr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3809" tIns="41905" rIns="83809" bIns="41905" anchor="ctr"/>
            <a:lstStyle/>
            <a:p>
              <a:pPr algn="ctr" defTabSz="836613"/>
              <a:endParaRPr lang="fr-FR" b="1"/>
            </a:p>
          </p:txBody>
        </p:sp>
        <p:sp>
          <p:nvSpPr>
            <p:cNvPr id="148" name="Oval 1119"/>
            <p:cNvSpPr>
              <a:spLocks noChangeArrowheads="1"/>
            </p:cNvSpPr>
            <p:nvPr/>
          </p:nvSpPr>
          <p:spPr bwMode="auto">
            <a:xfrm>
              <a:off x="1508" y="1113"/>
              <a:ext cx="76" cy="78"/>
            </a:xfrm>
            <a:prstGeom prst="ellipse">
              <a:avLst/>
            </a:pr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3809" tIns="41905" rIns="83809" bIns="41905" anchor="ctr"/>
            <a:lstStyle/>
            <a:p>
              <a:pPr algn="ctr" defTabSz="836613"/>
              <a:endParaRPr lang="fr-FR" b="1"/>
            </a:p>
          </p:txBody>
        </p:sp>
        <p:sp>
          <p:nvSpPr>
            <p:cNvPr id="146" name="Oval 1122"/>
            <p:cNvSpPr>
              <a:spLocks noChangeArrowheads="1"/>
            </p:cNvSpPr>
            <p:nvPr/>
          </p:nvSpPr>
          <p:spPr bwMode="auto">
            <a:xfrm>
              <a:off x="1952" y="488"/>
              <a:ext cx="76" cy="78"/>
            </a:xfrm>
            <a:prstGeom prst="ellipse">
              <a:avLst/>
            </a:pr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3809" tIns="41905" rIns="83809" bIns="41905" anchor="ctr"/>
            <a:lstStyle/>
            <a:p>
              <a:pPr algn="ctr" defTabSz="836613"/>
              <a:endParaRPr lang="fr-FR" b="1"/>
            </a:p>
          </p:txBody>
        </p:sp>
        <p:sp>
          <p:nvSpPr>
            <p:cNvPr id="144" name="Oval 1125"/>
            <p:cNvSpPr>
              <a:spLocks noChangeArrowheads="1"/>
            </p:cNvSpPr>
            <p:nvPr/>
          </p:nvSpPr>
          <p:spPr bwMode="auto">
            <a:xfrm>
              <a:off x="1702" y="683"/>
              <a:ext cx="76" cy="78"/>
            </a:xfrm>
            <a:prstGeom prst="ellipse">
              <a:avLst/>
            </a:pr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3809" tIns="41905" rIns="83809" bIns="41905" anchor="ctr"/>
            <a:lstStyle/>
            <a:p>
              <a:pPr algn="ctr" defTabSz="836613"/>
              <a:endParaRPr lang="fr-FR" b="1"/>
            </a:p>
          </p:txBody>
        </p:sp>
        <p:sp>
          <p:nvSpPr>
            <p:cNvPr id="142" name="Oval 1128"/>
            <p:cNvSpPr>
              <a:spLocks noChangeArrowheads="1"/>
            </p:cNvSpPr>
            <p:nvPr/>
          </p:nvSpPr>
          <p:spPr bwMode="auto">
            <a:xfrm>
              <a:off x="1378" y="362"/>
              <a:ext cx="76" cy="78"/>
            </a:xfrm>
            <a:prstGeom prst="ellipse">
              <a:avLst/>
            </a:prstGeom>
            <a:grp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3809" tIns="41905" rIns="83809" bIns="41905" anchor="ctr"/>
            <a:lstStyle/>
            <a:p>
              <a:pPr algn="ctr" defTabSz="836613"/>
              <a:endParaRPr lang="fr-FR" b="1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7739074" y="2000241"/>
            <a:ext cx="4038398" cy="16004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96913"/>
            <a:r>
              <a:rPr lang="fr-FR" b="1" dirty="0">
                <a:latin typeface="Garamond" panose="02020404030301010803" pitchFamily="18" charset="0"/>
              </a:rPr>
              <a:t>  </a:t>
            </a:r>
            <a:r>
              <a:rPr lang="fr-FR" sz="1600" b="1" dirty="0" smtClean="0">
                <a:latin typeface="Garamond" panose="02020404030301010803" pitchFamily="18" charset="0"/>
              </a:rPr>
              <a:t>23 CFPA polyvalents: </a:t>
            </a:r>
            <a:endParaRPr lang="fr-FR" sz="1600" b="1" dirty="0">
              <a:latin typeface="Garamond" panose="02020404030301010803" pitchFamily="18" charset="0"/>
            </a:endParaRPr>
          </a:p>
          <a:p>
            <a:pPr algn="ctr" defTabSz="696913"/>
            <a:r>
              <a:rPr lang="fr-FR" sz="1600" dirty="0" err="1">
                <a:latin typeface="Garamond" panose="02020404030301010803" pitchFamily="18" charset="0"/>
              </a:rPr>
              <a:t>Rimel</a:t>
            </a:r>
            <a:r>
              <a:rPr lang="fr-FR" sz="1600" dirty="0">
                <a:latin typeface="Garamond" panose="02020404030301010803" pitchFamily="18" charset="0"/>
              </a:rPr>
              <a:t>, Alia, Takelsa, Sidi </a:t>
            </a:r>
            <a:r>
              <a:rPr lang="fr-FR" sz="1600" dirty="0" err="1">
                <a:latin typeface="Garamond" panose="02020404030301010803" pitchFamily="18" charset="0"/>
              </a:rPr>
              <a:t>Thabet</a:t>
            </a:r>
            <a:r>
              <a:rPr lang="fr-FR" sz="1600" dirty="0">
                <a:latin typeface="Garamond" panose="02020404030301010803" pitchFamily="18" charset="0"/>
              </a:rPr>
              <a:t> 1, Sidi</a:t>
            </a:r>
            <a:r>
              <a:rPr lang="fr-FR" sz="1600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fr-FR" sz="1600" dirty="0" err="1">
                <a:latin typeface="Garamond" panose="02020404030301010803" pitchFamily="18" charset="0"/>
              </a:rPr>
              <a:t>Thabet</a:t>
            </a:r>
            <a:r>
              <a:rPr lang="fr-FR" sz="1600" dirty="0">
                <a:latin typeface="Garamond" panose="02020404030301010803" pitchFamily="18" charset="0"/>
              </a:rPr>
              <a:t> 2, </a:t>
            </a:r>
            <a:r>
              <a:rPr lang="fr-FR" sz="1600" dirty="0" err="1">
                <a:latin typeface="Garamond" panose="02020404030301010803" pitchFamily="18" charset="0"/>
              </a:rPr>
              <a:t>Manouba</a:t>
            </a:r>
            <a:r>
              <a:rPr lang="fr-FR" sz="1600" dirty="0">
                <a:solidFill>
                  <a:srgbClr val="FF0000"/>
                </a:solidFill>
                <a:latin typeface="Garamond" panose="02020404030301010803" pitchFamily="18" charset="0"/>
              </a:rPr>
              <a:t>,</a:t>
            </a:r>
            <a:r>
              <a:rPr lang="fr-FR" sz="1600" dirty="0">
                <a:latin typeface="Garamond" panose="02020404030301010803" pitchFamily="18" charset="0"/>
              </a:rPr>
              <a:t>, Ben </a:t>
            </a:r>
            <a:r>
              <a:rPr lang="fr-FR" sz="1600" dirty="0" err="1">
                <a:latin typeface="Garamond" panose="02020404030301010803" pitchFamily="18" charset="0"/>
              </a:rPr>
              <a:t>Arous</a:t>
            </a:r>
            <a:r>
              <a:rPr lang="fr-FR" sz="1600" dirty="0">
                <a:latin typeface="Garamond" panose="02020404030301010803" pitchFamily="18" charset="0"/>
              </a:rPr>
              <a:t>, </a:t>
            </a:r>
            <a:r>
              <a:rPr lang="fr-FR" sz="1600" dirty="0" err="1">
                <a:latin typeface="Garamond" panose="02020404030301010803" pitchFamily="18" charset="0"/>
              </a:rPr>
              <a:t>Testour</a:t>
            </a:r>
            <a:r>
              <a:rPr lang="fr-FR" sz="1600" dirty="0">
                <a:latin typeface="Garamond" panose="02020404030301010803" pitchFamily="18" charset="0"/>
              </a:rPr>
              <a:t>, Hakim Sud, </a:t>
            </a:r>
            <a:r>
              <a:rPr lang="fr-FR" sz="1600" dirty="0" err="1">
                <a:latin typeface="Garamond" panose="02020404030301010803" pitchFamily="18" charset="0"/>
              </a:rPr>
              <a:t>Tibar</a:t>
            </a:r>
            <a:r>
              <a:rPr lang="fr-FR" sz="1600" dirty="0">
                <a:latin typeface="Garamond" panose="02020404030301010803" pitchFamily="18" charset="0"/>
              </a:rPr>
              <a:t>, Sidi </a:t>
            </a:r>
            <a:r>
              <a:rPr lang="fr-FR" sz="1600" dirty="0" err="1">
                <a:latin typeface="Garamond" panose="02020404030301010803" pitchFamily="18" charset="0"/>
              </a:rPr>
              <a:t>Bourouis</a:t>
            </a:r>
            <a:r>
              <a:rPr lang="fr-FR" sz="1600" dirty="0">
                <a:latin typeface="Garamond" panose="02020404030301010803" pitchFamily="18" charset="0"/>
              </a:rPr>
              <a:t>, </a:t>
            </a:r>
            <a:r>
              <a:rPr lang="fr-FR" sz="1600" dirty="0" err="1">
                <a:latin typeface="Garamond" panose="02020404030301010803" pitchFamily="18" charset="0"/>
              </a:rPr>
              <a:t>Oueslatia</a:t>
            </a:r>
            <a:r>
              <a:rPr lang="fr-FR" sz="1600" dirty="0">
                <a:latin typeface="Garamond" panose="02020404030301010803" pitchFamily="18" charset="0"/>
              </a:rPr>
              <a:t>, Kef, Siliana, </a:t>
            </a:r>
            <a:r>
              <a:rPr lang="fr-FR" sz="1600" dirty="0" err="1">
                <a:latin typeface="Garamond" panose="02020404030301010803" pitchFamily="18" charset="0"/>
              </a:rPr>
              <a:t>Jemmel</a:t>
            </a:r>
            <a:r>
              <a:rPr lang="fr-FR" sz="1600" dirty="0">
                <a:latin typeface="Garamond" panose="02020404030301010803" pitchFamily="18" charset="0"/>
              </a:rPr>
              <a:t>, </a:t>
            </a:r>
            <a:r>
              <a:rPr lang="fr-FR" sz="1600" dirty="0" err="1">
                <a:latin typeface="Garamond" panose="02020404030301010803" pitchFamily="18" charset="0"/>
              </a:rPr>
              <a:t>Souassi</a:t>
            </a:r>
            <a:r>
              <a:rPr lang="fr-FR" sz="1600" dirty="0">
                <a:latin typeface="Garamond" panose="02020404030301010803" pitchFamily="18" charset="0"/>
              </a:rPr>
              <a:t>, </a:t>
            </a:r>
            <a:r>
              <a:rPr lang="fr-FR" sz="1600" dirty="0" err="1">
                <a:latin typeface="Garamond" panose="02020404030301010803" pitchFamily="18" charset="0"/>
              </a:rPr>
              <a:t>Sbitla</a:t>
            </a:r>
            <a:r>
              <a:rPr lang="fr-FR" sz="1600" dirty="0">
                <a:latin typeface="Garamond" panose="02020404030301010803" pitchFamily="18" charset="0"/>
              </a:rPr>
              <a:t>, Gafsa, Sidi Bouzid, </a:t>
            </a:r>
            <a:r>
              <a:rPr lang="fr-FR" sz="1600" dirty="0" err="1">
                <a:latin typeface="Garamond" panose="02020404030301010803" pitchFamily="18" charset="0"/>
              </a:rPr>
              <a:t>Zerkine</a:t>
            </a:r>
            <a:r>
              <a:rPr lang="fr-FR" sz="1600" dirty="0">
                <a:latin typeface="Garamond" panose="02020404030301010803" pitchFamily="18" charset="0"/>
              </a:rPr>
              <a:t>, </a:t>
            </a:r>
            <a:r>
              <a:rPr lang="fr-FR" sz="1600" dirty="0" err="1">
                <a:latin typeface="Garamond" panose="02020404030301010803" pitchFamily="18" charset="0"/>
              </a:rPr>
              <a:t>Mednine</a:t>
            </a:r>
            <a:r>
              <a:rPr lang="fr-FR" sz="1600" dirty="0">
                <a:latin typeface="Garamond" panose="02020404030301010803" pitchFamily="18" charset="0"/>
              </a:rPr>
              <a:t>, Tataouine, </a:t>
            </a:r>
            <a:r>
              <a:rPr lang="fr-FR" sz="1600" dirty="0" err="1">
                <a:latin typeface="Garamond" panose="02020404030301010803" pitchFamily="18" charset="0"/>
              </a:rPr>
              <a:t>Kébili</a:t>
            </a:r>
            <a:endParaRPr lang="fr-FR" sz="1600" dirty="0">
              <a:latin typeface="Garamond" panose="02020404030301010803" pitchFamily="18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741920" y="3958981"/>
            <a:ext cx="4035552" cy="8617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Garamond" panose="02020404030301010803" pitchFamily="18" charset="0"/>
              </a:rPr>
              <a:t>8 Établissements </a:t>
            </a:r>
            <a:r>
              <a:rPr lang="fr-FR" b="1" dirty="0">
                <a:latin typeface="Garamond" panose="02020404030301010803" pitchFamily="18" charset="0"/>
              </a:rPr>
              <a:t>sectoriels </a:t>
            </a:r>
            <a:r>
              <a:rPr lang="fr-FR" b="1" dirty="0" smtClean="0">
                <a:latin typeface="Garamond" panose="02020404030301010803" pitchFamily="18" charset="0"/>
              </a:rPr>
              <a:t>:</a:t>
            </a:r>
            <a:endParaRPr lang="fr-FR" b="1" dirty="0">
              <a:latin typeface="Garamond" panose="02020404030301010803" pitchFamily="18" charset="0"/>
            </a:endParaRPr>
          </a:p>
          <a:p>
            <a:pPr algn="ctr"/>
            <a:r>
              <a:rPr lang="fr-FR" sz="1600" dirty="0" err="1">
                <a:latin typeface="Garamond" panose="02020404030301010803" pitchFamily="18" charset="0"/>
              </a:rPr>
              <a:t>Tibar</a:t>
            </a:r>
            <a:r>
              <a:rPr lang="fr-FR" sz="1600" dirty="0">
                <a:latin typeface="Garamond" panose="02020404030301010803" pitchFamily="18" charset="0"/>
              </a:rPr>
              <a:t>, </a:t>
            </a:r>
            <a:r>
              <a:rPr lang="fr-FR" sz="1600" dirty="0" err="1">
                <a:latin typeface="Garamond" panose="02020404030301010803" pitchFamily="18" charset="0"/>
              </a:rPr>
              <a:t>Boussalem</a:t>
            </a:r>
            <a:r>
              <a:rPr lang="fr-FR" sz="1600" dirty="0">
                <a:latin typeface="Garamond" panose="02020404030301010803" pitchFamily="18" charset="0"/>
              </a:rPr>
              <a:t>, </a:t>
            </a:r>
            <a:r>
              <a:rPr lang="fr-FR" sz="1600" dirty="0" err="1">
                <a:latin typeface="Garamond" panose="02020404030301010803" pitchFamily="18" charset="0"/>
              </a:rPr>
              <a:t>Bouchrik</a:t>
            </a:r>
            <a:r>
              <a:rPr lang="fr-FR" sz="1600" dirty="0">
                <a:latin typeface="Garamond" panose="02020404030301010803" pitchFamily="18" charset="0"/>
              </a:rPr>
              <a:t>, Chott Mariam, </a:t>
            </a:r>
            <a:r>
              <a:rPr lang="fr-FR" sz="1600" dirty="0" err="1">
                <a:latin typeface="Garamond" panose="02020404030301010803" pitchFamily="18" charset="0"/>
              </a:rPr>
              <a:t>Barouta</a:t>
            </a:r>
            <a:r>
              <a:rPr lang="fr-FR" sz="1600" dirty="0">
                <a:latin typeface="Garamond" panose="02020404030301010803" pitchFamily="18" charset="0"/>
              </a:rPr>
              <a:t>, </a:t>
            </a:r>
            <a:r>
              <a:rPr lang="fr-FR" sz="1600" dirty="0" err="1">
                <a:latin typeface="Garamond" panose="02020404030301010803" pitchFamily="18" charset="0"/>
              </a:rPr>
              <a:t>Bougrara</a:t>
            </a:r>
            <a:r>
              <a:rPr lang="fr-FR" sz="1600" dirty="0">
                <a:latin typeface="Garamond" panose="02020404030301010803" pitchFamily="18" charset="0"/>
              </a:rPr>
              <a:t>, </a:t>
            </a:r>
            <a:r>
              <a:rPr lang="fr-FR" sz="1600" dirty="0" err="1">
                <a:latin typeface="Garamond" panose="02020404030301010803" pitchFamily="18" charset="0"/>
              </a:rPr>
              <a:t>Deguech</a:t>
            </a:r>
            <a:r>
              <a:rPr lang="fr-FR" sz="1600" dirty="0">
                <a:latin typeface="Garamond" panose="02020404030301010803" pitchFamily="18" charset="0"/>
              </a:rPr>
              <a:t>, </a:t>
            </a:r>
            <a:r>
              <a:rPr lang="fr-FR" sz="1600" dirty="0" err="1">
                <a:latin typeface="Garamond" panose="02020404030301010803" pitchFamily="18" charset="0"/>
              </a:rPr>
              <a:t>Jouggar</a:t>
            </a:r>
            <a:endParaRPr lang="fr-FR" sz="1600" dirty="0">
              <a:latin typeface="Garamond" panose="02020404030301010803" pitchFamily="18" charset="0"/>
            </a:endParaRPr>
          </a:p>
        </p:txBody>
      </p:sp>
      <p:sp>
        <p:nvSpPr>
          <p:cNvPr id="159" name="Oval 1103"/>
          <p:cNvSpPr>
            <a:spLocks noChangeAspect="1" noChangeArrowheads="1"/>
          </p:cNvSpPr>
          <p:nvPr/>
        </p:nvSpPr>
        <p:spPr bwMode="auto">
          <a:xfrm>
            <a:off x="7802271" y="2084235"/>
            <a:ext cx="169907" cy="20850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163" name="Oval 1103"/>
          <p:cNvSpPr>
            <a:spLocks noChangeAspect="1" noChangeArrowheads="1"/>
          </p:cNvSpPr>
          <p:nvPr/>
        </p:nvSpPr>
        <p:spPr bwMode="auto">
          <a:xfrm>
            <a:off x="7824231" y="4073440"/>
            <a:ext cx="178267" cy="208508"/>
          </a:xfrm>
          <a:prstGeom prst="ellipse">
            <a:avLst/>
          </a:pr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2383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21" grpId="0" animBg="1"/>
      <p:bldP spid="119" grpId="0" animBg="1"/>
      <p:bldP spid="117" grpId="0" animBg="1"/>
      <p:bldP spid="115" grpId="0" animBg="1"/>
      <p:bldP spid="113" grpId="0" animBg="1"/>
      <p:bldP spid="111" grpId="0" animBg="1"/>
      <p:bldP spid="109" grpId="0" animBg="1"/>
      <p:bldP spid="107" grpId="0" animBg="1"/>
      <p:bldP spid="105" grpId="0" animBg="1"/>
      <p:bldP spid="103" grpId="0" animBg="1"/>
      <p:bldP spid="101" grpId="0" animBg="1"/>
      <p:bldP spid="99" grpId="0" animBg="1"/>
      <p:bldP spid="97" grpId="0" animBg="1"/>
      <p:bldP spid="95" grpId="0" animBg="1"/>
      <p:bldP spid="93" grpId="0" animBg="1"/>
      <p:bldP spid="91" grpId="0" animBg="1"/>
      <p:bldP spid="89" grpId="0" animBg="1"/>
      <p:bldP spid="128" grpId="0" animBg="1"/>
      <p:bldP spid="132" grpId="0" animBg="1"/>
      <p:bldP spid="161" grpId="0" animBg="1"/>
      <p:bldP spid="162" grpId="0" animBg="1"/>
      <p:bldP spid="159" grpId="0" animBg="1"/>
      <p:bldP spid="1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1644480" y="169495"/>
            <a:ext cx="2854411" cy="6455240"/>
          </a:xfrm>
          <a:prstGeom prst="round2DiagRect">
            <a:avLst>
              <a:gd name="adj1" fmla="val 10395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7115" t="32026" r="53021" b="47348"/>
          <a:stretch/>
        </p:blipFill>
        <p:spPr>
          <a:xfrm>
            <a:off x="2084660" y="418106"/>
            <a:ext cx="1804165" cy="6763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55690" y="2567551"/>
            <a:ext cx="26412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Dispositif de la formation professionnelle dans le domaine de la pêche</a:t>
            </a: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0286" y="44734"/>
            <a:ext cx="2666666" cy="6704762"/>
          </a:xfrm>
          <a:prstGeom prst="rect">
            <a:avLst/>
          </a:prstGeom>
        </p:spPr>
      </p:pic>
      <p:sp>
        <p:nvSpPr>
          <p:cNvPr id="163" name="Oval 1103"/>
          <p:cNvSpPr>
            <a:spLocks noChangeAspect="1" noChangeArrowheads="1"/>
          </p:cNvSpPr>
          <p:nvPr/>
        </p:nvSpPr>
        <p:spPr bwMode="auto">
          <a:xfrm>
            <a:off x="5598292" y="633908"/>
            <a:ext cx="169907" cy="208508"/>
          </a:xfrm>
          <a:prstGeom prst="ellipse">
            <a:avLst/>
          </a:pr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46" name="Oval 71"/>
          <p:cNvSpPr>
            <a:spLocks noChangeArrowheads="1"/>
          </p:cNvSpPr>
          <p:nvPr/>
        </p:nvSpPr>
        <p:spPr bwMode="auto">
          <a:xfrm>
            <a:off x="6790944" y="646176"/>
            <a:ext cx="390144" cy="508517"/>
          </a:xfrm>
          <a:prstGeom prst="ellipse">
            <a:avLst/>
          </a:prstGeom>
          <a:solidFill>
            <a:srgbClr val="FF00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square" lIns="83809" tIns="41905" rIns="83809" bIns="41905" anchor="ctr">
            <a:spAutoFit/>
          </a:bodyPr>
          <a:lstStyle/>
          <a:p>
            <a:pPr algn="r" defTabSz="836613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694897" y="657751"/>
            <a:ext cx="333886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96913"/>
            <a:r>
              <a:rPr lang="fr-FR" dirty="0" smtClean="0"/>
              <a:t>01 </a:t>
            </a:r>
            <a:r>
              <a:rPr lang="fr-FR" b="1" dirty="0" smtClean="0">
                <a:latin typeface="Garamond" panose="02020404030301010803" pitchFamily="18" charset="0"/>
              </a:rPr>
              <a:t>centre sectoriel : </a:t>
            </a:r>
            <a:r>
              <a:rPr lang="fr-FR" b="1" dirty="0" err="1">
                <a:latin typeface="Garamond" panose="02020404030301010803" pitchFamily="18" charset="0"/>
              </a:rPr>
              <a:t>Kélibia</a:t>
            </a:r>
            <a:endParaRPr lang="en-US" b="1" dirty="0">
              <a:latin typeface="Garamond" panose="02020404030301010803" pitchFamily="18" charset="0"/>
            </a:endParaRPr>
          </a:p>
        </p:txBody>
      </p:sp>
      <p:cxnSp>
        <p:nvCxnSpPr>
          <p:cNvPr id="7" name="Connecteur droit avec flèche 6"/>
          <p:cNvCxnSpPr>
            <a:cxnSpLocks/>
          </p:cNvCxnSpPr>
          <p:nvPr/>
        </p:nvCxnSpPr>
        <p:spPr>
          <a:xfrm rot="10800000">
            <a:off x="7181105" y="816881"/>
            <a:ext cx="477217" cy="1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1103"/>
          <p:cNvSpPr>
            <a:spLocks noChangeAspect="1" noChangeArrowheads="1"/>
          </p:cNvSpPr>
          <p:nvPr/>
        </p:nvSpPr>
        <p:spPr bwMode="auto">
          <a:xfrm>
            <a:off x="5988665" y="313850"/>
            <a:ext cx="169907" cy="208508"/>
          </a:xfrm>
          <a:prstGeom prst="ellipse">
            <a:avLst/>
          </a:pr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52" name="Oval 1103"/>
          <p:cNvSpPr>
            <a:spLocks noChangeAspect="1" noChangeArrowheads="1"/>
          </p:cNvSpPr>
          <p:nvPr/>
        </p:nvSpPr>
        <p:spPr bwMode="auto">
          <a:xfrm>
            <a:off x="6721799" y="1729131"/>
            <a:ext cx="169907" cy="208508"/>
          </a:xfrm>
          <a:prstGeom prst="ellipse">
            <a:avLst/>
          </a:pr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53" name="Oval 1103"/>
          <p:cNvSpPr>
            <a:spLocks noChangeAspect="1" noChangeArrowheads="1"/>
          </p:cNvSpPr>
          <p:nvPr/>
        </p:nvSpPr>
        <p:spPr bwMode="auto">
          <a:xfrm>
            <a:off x="6740686" y="2208102"/>
            <a:ext cx="169907" cy="208508"/>
          </a:xfrm>
          <a:prstGeom prst="ellipse">
            <a:avLst/>
          </a:pr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54" name="Oval 1103"/>
          <p:cNvSpPr>
            <a:spLocks noChangeAspect="1" noChangeArrowheads="1"/>
          </p:cNvSpPr>
          <p:nvPr/>
        </p:nvSpPr>
        <p:spPr bwMode="auto">
          <a:xfrm>
            <a:off x="6551892" y="2639688"/>
            <a:ext cx="169907" cy="208508"/>
          </a:xfrm>
          <a:prstGeom prst="ellipse">
            <a:avLst/>
          </a:pr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55" name="Oval 1103"/>
          <p:cNvSpPr>
            <a:spLocks noChangeAspect="1" noChangeArrowheads="1"/>
          </p:cNvSpPr>
          <p:nvPr/>
        </p:nvSpPr>
        <p:spPr bwMode="auto">
          <a:xfrm>
            <a:off x="6302299" y="3188607"/>
            <a:ext cx="169907" cy="208508"/>
          </a:xfrm>
          <a:prstGeom prst="ellipse">
            <a:avLst/>
          </a:pr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56" name="Oval 1103"/>
          <p:cNvSpPr>
            <a:spLocks noChangeAspect="1" noChangeArrowheads="1"/>
          </p:cNvSpPr>
          <p:nvPr/>
        </p:nvSpPr>
        <p:spPr bwMode="auto">
          <a:xfrm>
            <a:off x="6711158" y="3517782"/>
            <a:ext cx="169907" cy="208508"/>
          </a:xfrm>
          <a:prstGeom prst="ellipse">
            <a:avLst/>
          </a:pr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9" name="Rectangle 8"/>
          <p:cNvSpPr/>
          <p:nvPr/>
        </p:nvSpPr>
        <p:spPr>
          <a:xfrm>
            <a:off x="7662863" y="1729132"/>
            <a:ext cx="3431857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696913"/>
            <a:r>
              <a:rPr lang="fr-FR" b="1" dirty="0">
                <a:latin typeface="Garamond" panose="02020404030301010803" pitchFamily="18" charset="0"/>
              </a:rPr>
              <a:t>  7 </a:t>
            </a:r>
            <a:r>
              <a:rPr lang="fr-FR" b="1" dirty="0" smtClean="0">
                <a:latin typeface="Garamond" panose="02020404030301010803" pitchFamily="18" charset="0"/>
              </a:rPr>
              <a:t>CFPP polyvalents </a:t>
            </a:r>
            <a:r>
              <a:rPr lang="fr-FR" b="1" dirty="0">
                <a:latin typeface="Garamond" panose="02020404030301010803" pitchFamily="18" charset="0"/>
              </a:rPr>
              <a:t>: </a:t>
            </a:r>
            <a:endParaRPr lang="fr-FR" b="1" dirty="0" smtClean="0">
              <a:latin typeface="Garamond" panose="02020404030301010803" pitchFamily="18" charset="0"/>
            </a:endParaRPr>
          </a:p>
          <a:p>
            <a:pPr algn="ctr" defTabSz="696913"/>
            <a:r>
              <a:rPr lang="fr-FR" dirty="0" smtClean="0">
                <a:latin typeface="Garamond" panose="02020404030301010803" pitchFamily="18" charset="0"/>
              </a:rPr>
              <a:t>Tabarka</a:t>
            </a:r>
            <a:r>
              <a:rPr lang="fr-FR" dirty="0">
                <a:latin typeface="Garamond" panose="02020404030301010803" pitchFamily="18" charset="0"/>
              </a:rPr>
              <a:t>, </a:t>
            </a:r>
            <a:r>
              <a:rPr lang="fr-FR" dirty="0" err="1">
                <a:latin typeface="Garamond" panose="02020404030301010803" pitchFamily="18" charset="0"/>
              </a:rPr>
              <a:t>Ghar</a:t>
            </a:r>
            <a:r>
              <a:rPr lang="fr-FR" dirty="0">
                <a:latin typeface="Garamond" panose="02020404030301010803" pitchFamily="18" charset="0"/>
              </a:rPr>
              <a:t> el </a:t>
            </a:r>
            <a:r>
              <a:rPr lang="fr-FR" dirty="0" err="1">
                <a:latin typeface="Garamond" panose="02020404030301010803" pitchFamily="18" charset="0"/>
              </a:rPr>
              <a:t>Melh</a:t>
            </a:r>
            <a:r>
              <a:rPr lang="fr-FR" dirty="0">
                <a:latin typeface="Garamond" panose="02020404030301010803" pitchFamily="18" charset="0"/>
              </a:rPr>
              <a:t>, </a:t>
            </a:r>
            <a:r>
              <a:rPr lang="fr-FR" dirty="0" err="1">
                <a:latin typeface="Garamond" panose="02020404030301010803" pitchFamily="18" charset="0"/>
              </a:rPr>
              <a:t>Teboulba</a:t>
            </a:r>
            <a:r>
              <a:rPr lang="fr-FR" dirty="0">
                <a:latin typeface="Garamond" panose="02020404030301010803" pitchFamily="18" charset="0"/>
              </a:rPr>
              <a:t>, Mahdia, Sfax, Gabes, Zarzis</a:t>
            </a:r>
          </a:p>
        </p:txBody>
      </p:sp>
      <p:sp>
        <p:nvSpPr>
          <p:cNvPr id="60" name="Oval 1103"/>
          <p:cNvSpPr>
            <a:spLocks noChangeAspect="1" noChangeArrowheads="1"/>
          </p:cNvSpPr>
          <p:nvPr/>
        </p:nvSpPr>
        <p:spPr bwMode="auto">
          <a:xfrm>
            <a:off x="7760400" y="1814581"/>
            <a:ext cx="169907" cy="208508"/>
          </a:xfrm>
          <a:prstGeom prst="ellipse">
            <a:avLst/>
          </a:prstGeom>
          <a:solidFill>
            <a:srgbClr val="FFFF00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lIns="83809" tIns="41905" rIns="83809" bIns="41905" anchor="ctr"/>
          <a:lstStyle/>
          <a:p>
            <a:pPr algn="ctr" defTabSz="836613"/>
            <a:endParaRPr lang="fr-FR" b="1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9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621792" y="169495"/>
            <a:ext cx="10936224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7115" t="32026" r="53021" b="47348"/>
          <a:stretch/>
        </p:blipFill>
        <p:spPr>
          <a:xfrm>
            <a:off x="2092705" y="323969"/>
            <a:ext cx="1804165" cy="6763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35824" y="386412"/>
            <a:ext cx="597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Spécialités agricoles versus Diplômes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5862" y="1461396"/>
            <a:ext cx="3332748" cy="924855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23000">
                <a:srgbClr val="669900">
                  <a:tint val="44500"/>
                  <a:satMod val="160000"/>
                </a:srgbClr>
              </a:gs>
              <a:gs pos="50000">
                <a:srgbClr val="6699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66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Brevet de Technicien 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Supérieur (BTS</a:t>
            </a:r>
            <a:r>
              <a:rPr lang="fr-FR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) </a:t>
            </a:r>
            <a:endParaRPr lang="fr-FR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5864" y="2553718"/>
            <a:ext cx="3332747" cy="28297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33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Brevet de Technicien Professionnel (BTP)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5862" y="5541918"/>
            <a:ext cx="3332748" cy="12795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Certificat d’Aptitude Professionnelle (CAP)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1536" y="1494787"/>
            <a:ext cx="4534340" cy="833464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23000">
                <a:srgbClr val="669900">
                  <a:tint val="44500"/>
                  <a:satMod val="160000"/>
                </a:srgbClr>
              </a:gs>
              <a:gs pos="50000">
                <a:srgbClr val="6699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66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Horticulture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9345" y="2470310"/>
            <a:ext cx="4546534" cy="28971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33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Elevage Bovin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Arboriculture fruitière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Cultures maraîchères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Aménagement des périmètres irrigués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Cultures oasiennes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Cultures ornementales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Machinisme agricole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72769" y="5521719"/>
            <a:ext cx="4583110" cy="1299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Petit élevage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Grandes Cultures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Palefrenier soigneur cavalier de base</a:t>
            </a:r>
          </a:p>
        </p:txBody>
      </p:sp>
      <p:sp>
        <p:nvSpPr>
          <p:cNvPr id="22" name="Flèche droite 21"/>
          <p:cNvSpPr/>
          <p:nvPr/>
        </p:nvSpPr>
        <p:spPr>
          <a:xfrm>
            <a:off x="6246255" y="3504993"/>
            <a:ext cx="469231" cy="387902"/>
          </a:xfrm>
          <a:prstGeom prst="rightArrow">
            <a:avLst/>
          </a:prstGeom>
          <a:solidFill>
            <a:srgbClr val="DAE3F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6264160" y="1756923"/>
            <a:ext cx="469231" cy="387902"/>
          </a:xfrm>
          <a:prstGeom prst="rightArrow">
            <a:avLst/>
          </a:prstGeom>
          <a:solidFill>
            <a:srgbClr val="CFE1C0"/>
          </a:solidFill>
          <a:ln w="285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6294380" y="5936557"/>
            <a:ext cx="469231" cy="387902"/>
          </a:xfrm>
          <a:prstGeom prst="rightArrow">
            <a:avLst/>
          </a:prstGeom>
          <a:solidFill>
            <a:srgbClr val="FFF2CC"/>
          </a:solidFill>
          <a:ln w="28575">
            <a:solidFill>
              <a:srgbClr val="F79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2394941">
            <a:off x="6126484" y="5187758"/>
            <a:ext cx="708770" cy="464655"/>
          </a:xfrm>
          <a:prstGeom prst="rightArrow">
            <a:avLst/>
          </a:prstGeom>
          <a:solidFill>
            <a:srgbClr val="DAE3F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0411968" y="1548383"/>
          <a:ext cx="1182624" cy="5129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624"/>
              </a:tblGrid>
              <a:tr h="818998"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01</a:t>
                      </a:r>
                    </a:p>
                    <a:p>
                      <a:pPr algn="ctr"/>
                      <a:endParaRPr lang="fr-FR" b="1" dirty="0"/>
                    </a:p>
                  </a:txBody>
                  <a:tcPr/>
                </a:tc>
              </a:tr>
              <a:tr h="2784595"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07</a:t>
                      </a:r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/>
                    </a:p>
                  </a:txBody>
                  <a:tcPr/>
                </a:tc>
              </a:tr>
              <a:tr h="1106350"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533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1891850" y="164905"/>
            <a:ext cx="8635628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7115" t="32026" r="53021" b="47348"/>
          <a:stretch/>
        </p:blipFill>
        <p:spPr>
          <a:xfrm>
            <a:off x="2092705" y="323969"/>
            <a:ext cx="1804165" cy="6763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22376" y="210567"/>
            <a:ext cx="5838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Spécialités de la pêche versus Diplômes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7444779" y="4402159"/>
            <a:ext cx="2498272" cy="1181778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23000">
                <a:srgbClr val="669900">
                  <a:tint val="44500"/>
                  <a:satMod val="160000"/>
                </a:srgbClr>
              </a:gs>
              <a:gs pos="50000">
                <a:srgbClr val="6699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66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Certificat d’Aptitude Professionnelle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2704" y="4341196"/>
            <a:ext cx="4739201" cy="1254932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23000">
                <a:srgbClr val="669900">
                  <a:tint val="44500"/>
                  <a:satMod val="160000"/>
                </a:srgbClr>
              </a:gs>
              <a:gs pos="50000">
                <a:srgbClr val="6699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66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Marin pêcheur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Marin aquacole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Ramendeur</a:t>
            </a:r>
          </a:p>
        </p:txBody>
      </p:sp>
      <p:sp>
        <p:nvSpPr>
          <p:cNvPr id="7" name="Rectangle 6"/>
          <p:cNvSpPr/>
          <p:nvPr/>
        </p:nvSpPr>
        <p:spPr>
          <a:xfrm>
            <a:off x="7432587" y="2642727"/>
            <a:ext cx="2498272" cy="1490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33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Brevet de Technicien Professionnel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2704" y="2593729"/>
            <a:ext cx="4739201" cy="14540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33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Patron côtier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Motoriste à la pêche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Technicien de charpente marine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Technicien </a:t>
            </a:r>
            <a:r>
              <a:rPr lang="fr-FR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aquacole</a:t>
            </a:r>
            <a:endParaRPr lang="fr-FR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4779" y="1390114"/>
            <a:ext cx="2498272" cy="10742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Brevet de Technicien Supérieur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2704" y="1384869"/>
            <a:ext cx="4739201" cy="10742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Patron hauturier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Mécanicien à la pêche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6880031" y="1728054"/>
            <a:ext cx="469231" cy="387902"/>
          </a:xfrm>
          <a:prstGeom prst="rightArrow">
            <a:avLst/>
          </a:prstGeom>
          <a:solidFill>
            <a:srgbClr val="FFF2CC"/>
          </a:solidFill>
          <a:ln w="28575">
            <a:solidFill>
              <a:srgbClr val="F79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6903727" y="4693529"/>
            <a:ext cx="469231" cy="387902"/>
          </a:xfrm>
          <a:prstGeom prst="rightArrow">
            <a:avLst/>
          </a:prstGeom>
          <a:solidFill>
            <a:srgbClr val="CFE1C0"/>
          </a:solidFill>
          <a:ln w="285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6903727" y="3329557"/>
            <a:ext cx="469231" cy="387902"/>
          </a:xfrm>
          <a:prstGeom prst="rightArrow">
            <a:avLst/>
          </a:prstGeom>
          <a:solidFill>
            <a:srgbClr val="DAE3F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098800" y="5761564"/>
            <a:ext cx="4739201" cy="913556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23000">
                <a:srgbClr val="669900">
                  <a:tint val="44500"/>
                  <a:satMod val="160000"/>
                </a:srgbClr>
              </a:gs>
              <a:gs pos="50000">
                <a:srgbClr val="6699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66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Ramendeur</a:t>
            </a:r>
            <a:endParaRPr lang="fr-FR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6934207" y="6004169"/>
            <a:ext cx="469231" cy="387902"/>
          </a:xfrm>
          <a:prstGeom prst="rightArrow">
            <a:avLst/>
          </a:prstGeom>
          <a:solidFill>
            <a:srgbClr val="CFE1C0"/>
          </a:solidFill>
          <a:ln w="2857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450875" y="5712799"/>
            <a:ext cx="2498272" cy="962321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23000">
                <a:srgbClr val="669900">
                  <a:tint val="44500"/>
                  <a:satMod val="160000"/>
                </a:srgbClr>
              </a:gs>
              <a:gs pos="50000">
                <a:srgbClr val="669900">
                  <a:tint val="23500"/>
                  <a:satMod val="160000"/>
                </a:srgbClr>
              </a:gs>
            </a:gsLst>
            <a:lin ang="0" scaled="1"/>
            <a:tileRect/>
          </a:gradFill>
          <a:ln w="28575">
            <a:solidFill>
              <a:srgbClr val="66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Certificat </a:t>
            </a:r>
            <a:r>
              <a:rPr lang="fr-FR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 Compétence</a:t>
            </a:r>
            <a:endParaRPr lang="fr-FR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3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207264" y="96343"/>
            <a:ext cx="11725656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7115" t="32026" r="53021" b="47348"/>
          <a:stretch/>
        </p:blipFill>
        <p:spPr>
          <a:xfrm>
            <a:off x="758271" y="323967"/>
            <a:ext cx="2405553" cy="676333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91671" y="2514597"/>
            <a:ext cx="1111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6842" y="1163512"/>
            <a:ext cx="8134564" cy="499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7254240" y="438912"/>
            <a:ext cx="3145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FF0000"/>
                </a:solidFill>
              </a:rPr>
              <a:t>Taux d’encadrement</a:t>
            </a:r>
            <a:endParaRPr lang="fr-FR" sz="25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1376" y="6071616"/>
            <a:ext cx="1160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Référence: Etude de l’Institut Tunisien des Etudes Stratégiques sur « la sécurité alimentaire et nutritionnelle », 2017</a:t>
            </a:r>
            <a:endParaRPr lang="fr-F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3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347200" y="6391275"/>
            <a:ext cx="2540000" cy="457200"/>
          </a:xfrm>
        </p:spPr>
        <p:txBody>
          <a:bodyPr/>
          <a:lstStyle/>
          <a:p>
            <a:pPr>
              <a:defRPr/>
            </a:pPr>
            <a:fld id="{220E98C8-5A48-4112-B6D1-1AA9433684F2}" type="slidenum">
              <a:rPr lang="ar-TN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0" y="23813"/>
            <a:ext cx="12192000" cy="571500"/>
          </a:xfrm>
          <a:prstGeom prst="rect">
            <a:avLst/>
          </a:prstGeom>
          <a:noFill/>
          <a:ln/>
        </p:spPr>
        <p:txBody>
          <a:bodyPr/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fr-FR" sz="3200" b="1" dirty="0" smtClean="0">
                <a:solidFill>
                  <a:srgbClr val="FF0000"/>
                </a:solidFill>
              </a:rPr>
              <a:t>Modèle de Triple Hélice (</a:t>
            </a:r>
            <a:r>
              <a:rPr lang="fr-FR" sz="3200" b="1" dirty="0" err="1" smtClean="0">
                <a:solidFill>
                  <a:srgbClr val="FF0000"/>
                </a:solidFill>
              </a:rPr>
              <a:t>Etskowitz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>
                <a:solidFill>
                  <a:srgbClr val="FF0000"/>
                </a:solidFill>
              </a:rPr>
              <a:t>et </a:t>
            </a:r>
            <a:r>
              <a:rPr lang="fr-FR" sz="3200" b="1" dirty="0" err="1">
                <a:solidFill>
                  <a:srgbClr val="FF0000"/>
                </a:solidFill>
              </a:rPr>
              <a:t>Leydesdorff</a:t>
            </a:r>
            <a:r>
              <a:rPr lang="fr-FR" sz="3200" b="1" dirty="0">
                <a:solidFill>
                  <a:srgbClr val="FF0000"/>
                </a:solidFill>
              </a:rPr>
              <a:t>, 2000</a:t>
            </a:r>
            <a:r>
              <a:rPr lang="fr-FR" sz="3200" b="1" dirty="0" smtClean="0">
                <a:solidFill>
                  <a:srgbClr val="FF0000"/>
                </a:solidFill>
              </a:rPr>
              <a:t>)</a:t>
            </a:r>
            <a:endParaRPr lang="en-US" sz="1800" b="1" kern="0" dirty="0">
              <a:solidFill>
                <a:srgbClr val="FF00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0247" name="ZoneTexte 5"/>
          <p:cNvSpPr txBox="1">
            <a:spLocks noChangeArrowheads="1"/>
          </p:cNvSpPr>
          <p:nvPr/>
        </p:nvSpPr>
        <p:spPr bwMode="auto">
          <a:xfrm>
            <a:off x="334434" y="1411289"/>
            <a:ext cx="2400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1E0096"/>
                </a:solidFill>
              </a:rPr>
              <a:t>Responsabilité Sociale</a:t>
            </a:r>
          </a:p>
        </p:txBody>
      </p:sp>
      <p:sp>
        <p:nvSpPr>
          <p:cNvPr id="10248" name="ZoneTexte 7"/>
          <p:cNvSpPr txBox="1">
            <a:spLocks noChangeArrowheads="1"/>
          </p:cNvSpPr>
          <p:nvPr/>
        </p:nvSpPr>
        <p:spPr bwMode="auto">
          <a:xfrm>
            <a:off x="9457267" y="1470819"/>
            <a:ext cx="25908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1E0096"/>
                </a:solidFill>
              </a:rPr>
              <a:t>Environnement</a:t>
            </a:r>
          </a:p>
          <a:p>
            <a:pPr algn="ctr"/>
            <a:r>
              <a:rPr lang="fr-FR" sz="2000" b="1">
                <a:solidFill>
                  <a:srgbClr val="1E0096"/>
                </a:solidFill>
              </a:rPr>
              <a:t>durable</a:t>
            </a:r>
          </a:p>
        </p:txBody>
      </p:sp>
      <p:sp>
        <p:nvSpPr>
          <p:cNvPr id="10249" name="ZoneTexte 8"/>
          <p:cNvSpPr txBox="1">
            <a:spLocks noChangeArrowheads="1"/>
          </p:cNvSpPr>
          <p:nvPr/>
        </p:nvSpPr>
        <p:spPr bwMode="auto">
          <a:xfrm>
            <a:off x="9647768" y="5764214"/>
            <a:ext cx="2112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1E0096"/>
                </a:solidFill>
              </a:rPr>
              <a:t>Économie durable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01185" y="5699125"/>
            <a:ext cx="2101849" cy="979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1600" b="1" dirty="0">
                <a:solidFill>
                  <a:schemeClr val="tx1">
                    <a:lumMod val="75000"/>
                  </a:schemeClr>
                </a:solidFill>
                <a:latin typeface="Times New Roman" charset="0"/>
              </a:rPr>
              <a:t>Sophistication Investissement</a:t>
            </a:r>
          </a:p>
          <a:p>
            <a:pPr>
              <a:lnSpc>
                <a:spcPct val="90000"/>
              </a:lnSpc>
              <a:defRPr/>
            </a:pPr>
            <a:r>
              <a:rPr lang="fr-FR" sz="1600" b="1" dirty="0">
                <a:solidFill>
                  <a:schemeClr val="tx1">
                    <a:lumMod val="75000"/>
                  </a:schemeClr>
                </a:solidFill>
                <a:latin typeface="Times New Roman" charset="0"/>
              </a:rPr>
              <a:t>Emploi</a:t>
            </a:r>
          </a:p>
          <a:p>
            <a:pPr>
              <a:lnSpc>
                <a:spcPct val="90000"/>
              </a:lnSpc>
              <a:defRPr/>
            </a:pPr>
            <a:r>
              <a:rPr lang="fr-FR" sz="1600" b="1" dirty="0">
                <a:solidFill>
                  <a:schemeClr val="tx1">
                    <a:lumMod val="75000"/>
                  </a:schemeClr>
                </a:solidFill>
                <a:latin typeface="Times New Roman" charset="0"/>
              </a:rPr>
              <a:t>Affaires</a:t>
            </a:r>
          </a:p>
        </p:txBody>
      </p:sp>
      <p:sp>
        <p:nvSpPr>
          <p:cNvPr id="50" name="Triangle isocèle 49"/>
          <p:cNvSpPr>
            <a:spLocks/>
          </p:cNvSpPr>
          <p:nvPr/>
        </p:nvSpPr>
        <p:spPr bwMode="auto">
          <a:xfrm>
            <a:off x="71179" y="5949280"/>
            <a:ext cx="936256" cy="648072"/>
          </a:xfrm>
          <a:prstGeom prst="triangle">
            <a:avLst/>
          </a:prstGeom>
          <a:solidFill>
            <a:srgbClr val="99CCFF"/>
          </a:solidFill>
          <a:ln w="25400">
            <a:solidFill>
              <a:srgbClr val="66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1901648" y="435973"/>
            <a:ext cx="8400000" cy="6300000"/>
          </a:xfrm>
          <a:prstGeom prst="ellipse">
            <a:avLst/>
          </a:prstGeom>
          <a:noFill/>
          <a:ln w="25400" cap="sq" cmpd="sng">
            <a:solidFill>
              <a:srgbClr val="3399FF"/>
            </a:solidFill>
            <a:prstDash val="dash"/>
            <a:bevel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17" name="Ellipse 16"/>
          <p:cNvSpPr>
            <a:spLocks noChangeAspect="1"/>
          </p:cNvSpPr>
          <p:nvPr/>
        </p:nvSpPr>
        <p:spPr bwMode="auto">
          <a:xfrm>
            <a:off x="2190723" y="1826847"/>
            <a:ext cx="5760000" cy="4320000"/>
          </a:xfrm>
          <a:prstGeom prst="ellipse">
            <a:avLst/>
          </a:prstGeom>
          <a:solidFill>
            <a:srgbClr val="B4FFFF">
              <a:alpha val="50000"/>
            </a:srgbClr>
          </a:solidFill>
          <a:ln w="25400">
            <a:solidFill>
              <a:srgbClr val="1414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11281" name="ZoneTexte 12"/>
          <p:cNvSpPr txBox="1">
            <a:spLocks noChangeArrowheads="1"/>
          </p:cNvSpPr>
          <p:nvPr/>
        </p:nvSpPr>
        <p:spPr bwMode="auto">
          <a:xfrm rot="3436375">
            <a:off x="2291293" y="4354096"/>
            <a:ext cx="25717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>
                <a:solidFill>
                  <a:srgbClr val="1E0096"/>
                </a:solidFill>
              </a:rPr>
              <a:t>L’Etat</a:t>
            </a:r>
          </a:p>
          <a:p>
            <a:pPr algn="ctr"/>
            <a:r>
              <a:rPr lang="fr-FR" sz="1600" b="1"/>
              <a:t>Clé des interactions stables</a:t>
            </a:r>
            <a:endParaRPr lang="fr-FR" sz="1600" b="1">
              <a:solidFill>
                <a:srgbClr val="1E0096"/>
              </a:solidFill>
            </a:endParaRPr>
          </a:p>
        </p:txBody>
      </p:sp>
      <p:sp>
        <p:nvSpPr>
          <p:cNvPr id="10" name="Ellipse 9"/>
          <p:cNvSpPr>
            <a:spLocks noChangeAspect="1"/>
          </p:cNvSpPr>
          <p:nvPr/>
        </p:nvSpPr>
        <p:spPr bwMode="auto">
          <a:xfrm>
            <a:off x="3227315" y="680613"/>
            <a:ext cx="5760000" cy="4320000"/>
          </a:xfrm>
          <a:prstGeom prst="ellipse">
            <a:avLst/>
          </a:prstGeom>
          <a:solidFill>
            <a:schemeClr val="bg2">
              <a:lumMod val="10000"/>
              <a:lumOff val="90000"/>
              <a:alpha val="50000"/>
            </a:schemeClr>
          </a:solidFill>
          <a:ln w="25400">
            <a:solidFill>
              <a:srgbClr val="FF9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11285" name="ZoneTexte 37"/>
          <p:cNvSpPr txBox="1">
            <a:spLocks noChangeArrowheads="1"/>
          </p:cNvSpPr>
          <p:nvPr/>
        </p:nvSpPr>
        <p:spPr bwMode="auto">
          <a:xfrm>
            <a:off x="4508500" y="639763"/>
            <a:ext cx="320886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 dirty="0">
                <a:solidFill>
                  <a:srgbClr val="1E0096"/>
                </a:solidFill>
              </a:rPr>
              <a:t>Université</a:t>
            </a:r>
          </a:p>
          <a:p>
            <a:pPr algn="ctr"/>
            <a:r>
              <a:rPr lang="fr-FR" sz="1600" b="1" dirty="0"/>
              <a:t>Clé du Savoir</a:t>
            </a:r>
            <a:endParaRPr lang="fr-FR" sz="1600" b="1" dirty="0">
              <a:solidFill>
                <a:srgbClr val="1E0096"/>
              </a:solidFill>
            </a:endParaRPr>
          </a:p>
        </p:txBody>
      </p:sp>
      <p:sp>
        <p:nvSpPr>
          <p:cNvPr id="10258" name="ZoneTexte 43"/>
          <p:cNvSpPr txBox="1">
            <a:spLocks noChangeArrowheads="1"/>
          </p:cNvSpPr>
          <p:nvPr/>
        </p:nvSpPr>
        <p:spPr bwMode="auto">
          <a:xfrm>
            <a:off x="4464051" y="6235700"/>
            <a:ext cx="326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0066FF"/>
                </a:solidFill>
              </a:rPr>
              <a:t>Contexte politique</a:t>
            </a:r>
          </a:p>
        </p:txBody>
      </p:sp>
      <p:sp>
        <p:nvSpPr>
          <p:cNvPr id="10259" name="ZoneTexte 44"/>
          <p:cNvSpPr txBox="1">
            <a:spLocks noChangeArrowheads="1"/>
          </p:cNvSpPr>
          <p:nvPr/>
        </p:nvSpPr>
        <p:spPr bwMode="auto">
          <a:xfrm rot="-3232623">
            <a:off x="1481138" y="1846233"/>
            <a:ext cx="3006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0066FF"/>
                </a:solidFill>
              </a:rPr>
              <a:t>Contexte Socio-culturel</a:t>
            </a:r>
          </a:p>
        </p:txBody>
      </p:sp>
      <p:sp>
        <p:nvSpPr>
          <p:cNvPr id="10260" name="ZoneTexte 46"/>
          <p:cNvSpPr txBox="1">
            <a:spLocks noChangeArrowheads="1"/>
          </p:cNvSpPr>
          <p:nvPr/>
        </p:nvSpPr>
        <p:spPr bwMode="auto">
          <a:xfrm>
            <a:off x="4942418" y="1196975"/>
            <a:ext cx="2305049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500" b="1">
                <a:solidFill>
                  <a:srgbClr val="966400"/>
                </a:solidFill>
              </a:rPr>
              <a:t>Réseaux d’éthique et de coopération</a:t>
            </a:r>
          </a:p>
        </p:txBody>
      </p:sp>
      <p:cxnSp>
        <p:nvCxnSpPr>
          <p:cNvPr id="49" name="Connecteur droit avec flèche 48"/>
          <p:cNvCxnSpPr/>
          <p:nvPr/>
        </p:nvCxnSpPr>
        <p:spPr>
          <a:xfrm rot="16200000" flipH="1">
            <a:off x="5914497" y="1634067"/>
            <a:ext cx="180975" cy="19896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2" name="ZoneTexte 52"/>
          <p:cNvSpPr txBox="1">
            <a:spLocks noChangeArrowheads="1"/>
          </p:cNvSpPr>
          <p:nvPr/>
        </p:nvSpPr>
        <p:spPr bwMode="auto">
          <a:xfrm>
            <a:off x="3905251" y="1785939"/>
            <a:ext cx="201506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300" b="1">
                <a:solidFill>
                  <a:srgbClr val="CC3300"/>
                </a:solidFill>
              </a:rPr>
              <a:t>Enseignement</a:t>
            </a:r>
          </a:p>
          <a:p>
            <a:pPr algn="ctr">
              <a:lnSpc>
                <a:spcPct val="90000"/>
              </a:lnSpc>
            </a:pPr>
            <a:r>
              <a:rPr lang="fr-FR" sz="1300" b="1">
                <a:solidFill>
                  <a:srgbClr val="CC3300"/>
                </a:solidFill>
              </a:rPr>
              <a:t> et Formation</a:t>
            </a:r>
          </a:p>
        </p:txBody>
      </p:sp>
      <p:sp>
        <p:nvSpPr>
          <p:cNvPr id="10263" name="ZoneTexte 53"/>
          <p:cNvSpPr txBox="1">
            <a:spLocks noChangeArrowheads="1"/>
          </p:cNvSpPr>
          <p:nvPr/>
        </p:nvSpPr>
        <p:spPr bwMode="auto">
          <a:xfrm rot="3662329">
            <a:off x="2911476" y="3182794"/>
            <a:ext cx="17335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300" b="1">
                <a:solidFill>
                  <a:srgbClr val="CC3300"/>
                </a:solidFill>
              </a:rPr>
              <a:t>Options politiques</a:t>
            </a:r>
          </a:p>
        </p:txBody>
      </p:sp>
      <p:sp>
        <p:nvSpPr>
          <p:cNvPr id="12" name="Ellipse 11"/>
          <p:cNvSpPr>
            <a:spLocks noChangeAspect="1"/>
          </p:cNvSpPr>
          <p:nvPr/>
        </p:nvSpPr>
        <p:spPr bwMode="auto">
          <a:xfrm>
            <a:off x="4286237" y="1785903"/>
            <a:ext cx="5760000" cy="4320000"/>
          </a:xfrm>
          <a:prstGeom prst="ellipse">
            <a:avLst/>
          </a:prstGeom>
          <a:solidFill>
            <a:srgbClr val="C8FFC8">
              <a:alpha val="50000"/>
            </a:srgbClr>
          </a:solidFill>
          <a:ln w="25400">
            <a:solidFill>
              <a:srgbClr val="B4FFB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10271" name="ZoneTexte 56"/>
          <p:cNvSpPr txBox="1">
            <a:spLocks noChangeArrowheads="1"/>
          </p:cNvSpPr>
          <p:nvPr/>
        </p:nvSpPr>
        <p:spPr bwMode="auto">
          <a:xfrm rot="-3596090">
            <a:off x="7616826" y="3055779"/>
            <a:ext cx="17335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300" b="1">
                <a:solidFill>
                  <a:srgbClr val="CC3300"/>
                </a:solidFill>
              </a:rPr>
              <a:t>Capital humain</a:t>
            </a:r>
          </a:p>
          <a:p>
            <a:pPr algn="ctr"/>
            <a:r>
              <a:rPr lang="fr-FR" sz="1300" b="1">
                <a:solidFill>
                  <a:srgbClr val="CC3300"/>
                </a:solidFill>
              </a:rPr>
              <a:t>et créatif</a:t>
            </a:r>
          </a:p>
        </p:txBody>
      </p:sp>
      <p:sp>
        <p:nvSpPr>
          <p:cNvPr id="10272" name="ZoneTexte 54"/>
          <p:cNvSpPr txBox="1">
            <a:spLocks noChangeArrowheads="1"/>
          </p:cNvSpPr>
          <p:nvPr/>
        </p:nvSpPr>
        <p:spPr bwMode="auto">
          <a:xfrm rot="3133014">
            <a:off x="4391025" y="5075094"/>
            <a:ext cx="17335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300" b="1">
                <a:solidFill>
                  <a:srgbClr val="CC3300"/>
                </a:solidFill>
              </a:rPr>
              <a:t>Capital financier</a:t>
            </a:r>
          </a:p>
        </p:txBody>
      </p:sp>
      <p:sp>
        <p:nvSpPr>
          <p:cNvPr id="10273" name="ZoneTexte 51"/>
          <p:cNvSpPr txBox="1">
            <a:spLocks noChangeArrowheads="1"/>
          </p:cNvSpPr>
          <p:nvPr/>
        </p:nvSpPr>
        <p:spPr bwMode="auto">
          <a:xfrm>
            <a:off x="5712885" y="1785938"/>
            <a:ext cx="3263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CC3300"/>
                </a:solidFill>
              </a:rPr>
              <a:t>R&amp;D</a:t>
            </a:r>
          </a:p>
        </p:txBody>
      </p:sp>
      <p:sp>
        <p:nvSpPr>
          <p:cNvPr id="10274" name="ZoneTexte 55"/>
          <p:cNvSpPr txBox="1">
            <a:spLocks noChangeArrowheads="1"/>
          </p:cNvSpPr>
          <p:nvPr/>
        </p:nvSpPr>
        <p:spPr bwMode="auto">
          <a:xfrm rot="-3181560">
            <a:off x="6126692" y="5083031"/>
            <a:ext cx="17335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300" b="1">
                <a:solidFill>
                  <a:srgbClr val="CC3300"/>
                </a:solidFill>
              </a:rPr>
              <a:t>Capital productif</a:t>
            </a:r>
          </a:p>
        </p:txBody>
      </p:sp>
      <p:sp>
        <p:nvSpPr>
          <p:cNvPr id="11299" name="ZoneTexte 36"/>
          <p:cNvSpPr txBox="1">
            <a:spLocks noChangeArrowheads="1"/>
          </p:cNvSpPr>
          <p:nvPr/>
        </p:nvSpPr>
        <p:spPr bwMode="auto">
          <a:xfrm rot="-3369459">
            <a:off x="7412567" y="4387434"/>
            <a:ext cx="24066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200" b="1" dirty="0" smtClean="0">
                <a:solidFill>
                  <a:srgbClr val="1E0096"/>
                </a:solidFill>
              </a:rPr>
              <a:t>Production</a:t>
            </a:r>
            <a:endParaRPr lang="fr-FR" sz="2200" b="1" dirty="0">
              <a:solidFill>
                <a:srgbClr val="1E0096"/>
              </a:solidFill>
            </a:endParaRPr>
          </a:p>
          <a:p>
            <a:pPr algn="ctr"/>
            <a:r>
              <a:rPr lang="fr-FR" sz="1600" b="1" dirty="0"/>
              <a:t>Clé de production</a:t>
            </a:r>
            <a:endParaRPr lang="fr-FR" sz="1600" b="1" dirty="0">
              <a:solidFill>
                <a:srgbClr val="1E0096"/>
              </a:solidFill>
            </a:endParaRPr>
          </a:p>
        </p:txBody>
      </p:sp>
      <p:sp>
        <p:nvSpPr>
          <p:cNvPr id="28" name="Triangle isocèle 27"/>
          <p:cNvSpPr>
            <a:spLocks/>
          </p:cNvSpPr>
          <p:nvPr/>
        </p:nvSpPr>
        <p:spPr bwMode="auto">
          <a:xfrm>
            <a:off x="4381489" y="1907985"/>
            <a:ext cx="3396940" cy="2664023"/>
          </a:xfrm>
          <a:prstGeom prst="triangle">
            <a:avLst/>
          </a:prstGeom>
          <a:solidFill>
            <a:srgbClr val="AADCFF"/>
          </a:solidFill>
          <a:ln w="25400">
            <a:solidFill>
              <a:srgbClr val="999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24" name="Triangle isocèle 23"/>
          <p:cNvSpPr/>
          <p:nvPr/>
        </p:nvSpPr>
        <p:spPr bwMode="auto">
          <a:xfrm rot="10800000">
            <a:off x="3320005" y="2195177"/>
            <a:ext cx="5568000" cy="3816000"/>
          </a:xfrm>
          <a:prstGeom prst="triangle">
            <a:avLst>
              <a:gd name="adj" fmla="val 49204"/>
            </a:avLst>
          </a:prstGeom>
          <a:solidFill>
            <a:srgbClr val="96FFFF">
              <a:alpha val="49804"/>
            </a:srgbClr>
          </a:solidFill>
          <a:ln w="31750">
            <a:solidFill>
              <a:srgbClr val="78B4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10291" name="ZoneTexte 40"/>
          <p:cNvSpPr txBox="1">
            <a:spLocks noChangeArrowheads="1"/>
          </p:cNvSpPr>
          <p:nvPr/>
        </p:nvSpPr>
        <p:spPr bwMode="auto">
          <a:xfrm>
            <a:off x="5103284" y="3000375"/>
            <a:ext cx="2015067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b="1" dirty="0">
                <a:solidFill>
                  <a:srgbClr val="1E0096"/>
                </a:solidFill>
              </a:rPr>
              <a:t>Dynamique </a:t>
            </a:r>
          </a:p>
          <a:p>
            <a:pPr algn="ctr">
              <a:lnSpc>
                <a:spcPct val="90000"/>
              </a:lnSpc>
            </a:pPr>
            <a:r>
              <a:rPr lang="fr-FR" sz="1600" b="1" dirty="0">
                <a:solidFill>
                  <a:srgbClr val="1E0096"/>
                </a:solidFill>
              </a:rPr>
              <a:t>de compétitivité et de développement Régional</a:t>
            </a:r>
          </a:p>
        </p:txBody>
      </p:sp>
      <p:grpSp>
        <p:nvGrpSpPr>
          <p:cNvPr id="3" name="Groupe 52"/>
          <p:cNvGrpSpPr>
            <a:grpSpLocks/>
          </p:cNvGrpSpPr>
          <p:nvPr/>
        </p:nvGrpSpPr>
        <p:grpSpPr bwMode="auto">
          <a:xfrm>
            <a:off x="4740076" y="2011361"/>
            <a:ext cx="2691744" cy="2930527"/>
            <a:chOff x="3555074" y="2011361"/>
            <a:chExt cx="2019349" cy="2929807"/>
          </a:xfrm>
        </p:grpSpPr>
        <p:sp>
          <p:nvSpPr>
            <p:cNvPr id="65" name="Rectangle 64"/>
            <p:cNvSpPr/>
            <p:nvPr/>
          </p:nvSpPr>
          <p:spPr>
            <a:xfrm rot="17821206">
              <a:off x="2768119" y="2798316"/>
              <a:ext cx="1966429" cy="3925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Innovation et </a:t>
              </a:r>
            </a:p>
            <a:p>
              <a:pPr algn="ctr">
                <a:defRPr/>
              </a:pPr>
              <a:r>
                <a:rPr lang="fr-FR" sz="14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Esprit entrepreneurial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597304" y="4503126"/>
              <a:ext cx="1967440" cy="43804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fr-FR" sz="14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Innovation et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fr-FR" sz="14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Esprit entrepreneurial</a:t>
              </a:r>
            </a:p>
          </p:txBody>
        </p:sp>
        <p:sp>
          <p:nvSpPr>
            <p:cNvPr id="67" name="Rectangle 66"/>
            <p:cNvSpPr/>
            <p:nvPr/>
          </p:nvSpPr>
          <p:spPr>
            <a:xfrm rot="3856133">
              <a:off x="4394948" y="2863388"/>
              <a:ext cx="1966430" cy="3925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4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Innovation et </a:t>
              </a:r>
            </a:p>
            <a:p>
              <a:pPr algn="ctr">
                <a:defRPr/>
              </a:pPr>
              <a:r>
                <a:rPr lang="fr-FR" sz="14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Esprit entrepreneurial</a:t>
              </a:r>
            </a:p>
          </p:txBody>
        </p:sp>
      </p:grpSp>
      <p:grpSp>
        <p:nvGrpSpPr>
          <p:cNvPr id="6" name="Groupe 51"/>
          <p:cNvGrpSpPr>
            <a:grpSpLocks/>
          </p:cNvGrpSpPr>
          <p:nvPr/>
        </p:nvGrpSpPr>
        <p:grpSpPr bwMode="auto">
          <a:xfrm>
            <a:off x="4360334" y="1952625"/>
            <a:ext cx="3445933" cy="2662238"/>
            <a:chOff x="3269624" y="1952091"/>
            <a:chExt cx="2585738" cy="2662772"/>
          </a:xfrm>
        </p:grpSpPr>
        <p:sp>
          <p:nvSpPr>
            <p:cNvPr id="43" name="Triangle isocèle 42"/>
            <p:cNvSpPr>
              <a:spLocks/>
            </p:cNvSpPr>
            <p:nvPr/>
          </p:nvSpPr>
          <p:spPr bwMode="auto">
            <a:xfrm>
              <a:off x="5099362" y="3827134"/>
              <a:ext cx="756000" cy="756000"/>
            </a:xfrm>
            <a:prstGeom prst="triangle">
              <a:avLst/>
            </a:prstGeom>
            <a:solidFill>
              <a:srgbClr val="99CCFF"/>
            </a:solidFill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rgbClr val="B2AEF8"/>
              </a:extrusionClr>
            </a:sp3d>
          </p:spPr>
          <p:txBody>
            <a:bodyPr lIns="36000" rIns="3600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 sz="2800" b="1" dirty="0">
                <a:solidFill>
                  <a:srgbClr val="003399"/>
                </a:solidFill>
                <a:latin typeface="Times New Roman" charset="0"/>
                <a:cs typeface="Times New Roman" pitchFamily="18" charset="0"/>
              </a:endParaRPr>
            </a:p>
          </p:txBody>
        </p:sp>
        <p:sp>
          <p:nvSpPr>
            <p:cNvPr id="31" name="Triangle isocèle 30"/>
            <p:cNvSpPr>
              <a:spLocks/>
            </p:cNvSpPr>
            <p:nvPr/>
          </p:nvSpPr>
          <p:spPr bwMode="auto">
            <a:xfrm>
              <a:off x="3269624" y="3824907"/>
              <a:ext cx="756000" cy="756000"/>
            </a:xfrm>
            <a:prstGeom prst="triangle">
              <a:avLst/>
            </a:prstGeom>
            <a:solidFill>
              <a:srgbClr val="99CCFF"/>
            </a:solidFill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rgbClr val="B2AEF8"/>
              </a:extrusionClr>
            </a:sp3d>
          </p:spPr>
          <p:txBody>
            <a:bodyPr lIns="36000" rIns="3600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 sz="2800" b="1" dirty="0">
                <a:solidFill>
                  <a:srgbClr val="003399"/>
                </a:solidFill>
                <a:latin typeface="Times New Roman" charset="0"/>
                <a:cs typeface="Times New Roman" pitchFamily="18" charset="0"/>
              </a:endParaRPr>
            </a:p>
          </p:txBody>
        </p:sp>
        <p:sp>
          <p:nvSpPr>
            <p:cNvPr id="42" name="Triangle isocèle 41"/>
            <p:cNvSpPr>
              <a:spLocks/>
            </p:cNvSpPr>
            <p:nvPr/>
          </p:nvSpPr>
          <p:spPr bwMode="auto">
            <a:xfrm>
              <a:off x="4181222" y="1952091"/>
              <a:ext cx="756000" cy="756000"/>
            </a:xfrm>
            <a:prstGeom prst="triangle">
              <a:avLst/>
            </a:prstGeom>
            <a:solidFill>
              <a:srgbClr val="99CCFF"/>
            </a:solidFill>
            <a:ln w="254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extrusionH="76200">
              <a:bevelT/>
              <a:extrusionClr>
                <a:srgbClr val="B2AEF8"/>
              </a:extrusionClr>
            </a:sp3d>
          </p:spPr>
          <p:txBody>
            <a:bodyPr lIns="36000" rIns="36000" anchor="ctr"/>
            <a:lstStyle/>
            <a:p>
              <a:pPr algn="ctr">
                <a:spcBef>
                  <a:spcPct val="50000"/>
                </a:spcBef>
                <a:defRPr/>
              </a:pPr>
              <a:endParaRPr lang="fr-FR" sz="2800" b="1" dirty="0">
                <a:solidFill>
                  <a:srgbClr val="003399"/>
                </a:solidFill>
                <a:latin typeface="Times New Roman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29979" y="4214733"/>
              <a:ext cx="714731" cy="3874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fr-FR" sz="6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Sophistication Investissement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fr-FR" sz="6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Emploi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fr-FR" sz="6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Affaires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228952" y="2356985"/>
              <a:ext cx="714731" cy="3874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fr-FR" sz="6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Sophistication Investissement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fr-FR" sz="6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Emploi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fr-FR" sz="6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Affaires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96159" y="4225847"/>
              <a:ext cx="714731" cy="3890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fr-FR" sz="6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Sophistication Investissement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fr-FR" sz="6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Emploi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fr-FR" sz="600" b="1" dirty="0">
                  <a:solidFill>
                    <a:schemeClr val="tx1">
                      <a:lumMod val="75000"/>
                    </a:schemeClr>
                  </a:solidFill>
                  <a:latin typeface="Times New Roman" charset="0"/>
                </a:rPr>
                <a:t>Affaires</a:t>
              </a:r>
            </a:p>
          </p:txBody>
        </p:sp>
      </p:grpSp>
      <p:sp>
        <p:nvSpPr>
          <p:cNvPr id="56" name="Ellipse 55"/>
          <p:cNvSpPr>
            <a:spLocks noChangeAspect="1"/>
          </p:cNvSpPr>
          <p:nvPr/>
        </p:nvSpPr>
        <p:spPr bwMode="auto">
          <a:xfrm>
            <a:off x="2190723" y="1803673"/>
            <a:ext cx="5760000" cy="4320000"/>
          </a:xfrm>
          <a:prstGeom prst="ellipse">
            <a:avLst/>
          </a:prstGeom>
          <a:noFill/>
          <a:ln w="25400">
            <a:solidFill>
              <a:srgbClr val="1414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57" name="Ellipse 56"/>
          <p:cNvSpPr>
            <a:spLocks noChangeAspect="1"/>
          </p:cNvSpPr>
          <p:nvPr/>
        </p:nvSpPr>
        <p:spPr bwMode="auto">
          <a:xfrm>
            <a:off x="4268040" y="1772255"/>
            <a:ext cx="5760000" cy="4320000"/>
          </a:xfrm>
          <a:prstGeom prst="ellipse">
            <a:avLst/>
          </a:prstGeom>
          <a:noFill/>
          <a:ln w="25400">
            <a:solidFill>
              <a:srgbClr val="00A29E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58" name="Ellipse 57"/>
          <p:cNvSpPr>
            <a:spLocks noChangeAspect="1"/>
          </p:cNvSpPr>
          <p:nvPr/>
        </p:nvSpPr>
        <p:spPr bwMode="auto">
          <a:xfrm>
            <a:off x="3238480" y="681357"/>
            <a:ext cx="5760000" cy="4320000"/>
          </a:xfrm>
          <a:prstGeom prst="ellipse">
            <a:avLst/>
          </a:prstGeom>
          <a:noFill/>
          <a:ln w="25400">
            <a:solidFill>
              <a:srgbClr val="FF96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7713013" y="4435949"/>
            <a:ext cx="288000" cy="216000"/>
          </a:xfrm>
          <a:prstGeom prst="ellipse">
            <a:avLst/>
          </a:prstGeom>
          <a:solidFill>
            <a:srgbClr val="FF9900"/>
          </a:solidFill>
          <a:ln w="25400">
            <a:solidFill>
              <a:srgbClr val="66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3143229" y="2143093"/>
            <a:ext cx="288000" cy="216000"/>
          </a:xfrm>
          <a:prstGeom prst="ellipse">
            <a:avLst/>
          </a:prstGeom>
          <a:solidFill>
            <a:srgbClr val="FF9900"/>
          </a:solidFill>
          <a:ln w="25400">
            <a:solidFill>
              <a:srgbClr val="66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8665520" y="2071655"/>
            <a:ext cx="288000" cy="216000"/>
          </a:xfrm>
          <a:prstGeom prst="ellipse">
            <a:avLst/>
          </a:prstGeom>
          <a:solidFill>
            <a:srgbClr val="FF9900"/>
          </a:solidFill>
          <a:ln w="25400">
            <a:solidFill>
              <a:srgbClr val="66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5988064" y="5876109"/>
            <a:ext cx="288000" cy="216000"/>
          </a:xfrm>
          <a:prstGeom prst="ellipse">
            <a:avLst/>
          </a:prstGeom>
          <a:solidFill>
            <a:srgbClr val="FF9900"/>
          </a:solidFill>
          <a:ln w="25400">
            <a:solidFill>
              <a:srgbClr val="66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5957947" y="1833278"/>
            <a:ext cx="288000" cy="216000"/>
          </a:xfrm>
          <a:prstGeom prst="ellipse">
            <a:avLst/>
          </a:prstGeom>
          <a:solidFill>
            <a:srgbClr val="FF9900"/>
          </a:solidFill>
          <a:ln w="25400">
            <a:solidFill>
              <a:srgbClr val="66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  <p:sp>
        <p:nvSpPr>
          <p:cNvPr id="10326" name="ZoneTexte 45"/>
          <p:cNvSpPr txBox="1">
            <a:spLocks noChangeArrowheads="1"/>
          </p:cNvSpPr>
          <p:nvPr/>
        </p:nvSpPr>
        <p:spPr bwMode="auto">
          <a:xfrm rot="3385466">
            <a:off x="7861300" y="1656448"/>
            <a:ext cx="2609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0066FF"/>
                </a:solidFill>
              </a:rPr>
              <a:t>Contexte Économique et Technologique</a:t>
            </a:r>
          </a:p>
        </p:txBody>
      </p:sp>
      <p:sp>
        <p:nvSpPr>
          <p:cNvPr id="26" name="Ellipse 25"/>
          <p:cNvSpPr/>
          <p:nvPr/>
        </p:nvSpPr>
        <p:spPr bwMode="auto">
          <a:xfrm>
            <a:off x="4286237" y="4438071"/>
            <a:ext cx="288000" cy="216000"/>
          </a:xfrm>
          <a:prstGeom prst="ellipse">
            <a:avLst/>
          </a:prstGeom>
          <a:solidFill>
            <a:srgbClr val="FF9900"/>
          </a:solidFill>
          <a:ln w="25400">
            <a:solidFill>
              <a:srgbClr val="6600CC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B2AEF8"/>
            </a:extrusionClr>
          </a:sp3d>
        </p:spPr>
        <p:txBody>
          <a:bodyPr lIns="36000" rIns="36000" anchor="ctr"/>
          <a:lstStyle/>
          <a:p>
            <a:pPr algn="ctr">
              <a:spcBef>
                <a:spcPct val="50000"/>
              </a:spcBef>
              <a:defRPr/>
            </a:pPr>
            <a:endParaRPr lang="fr-FR" sz="2800" b="1" dirty="0">
              <a:solidFill>
                <a:srgbClr val="003399"/>
              </a:solidFill>
              <a:latin typeface="Times New Roman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20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0247" grpId="0"/>
      <p:bldP spid="10248" grpId="0"/>
      <p:bldP spid="10249" grpId="0"/>
      <p:bldP spid="44" grpId="0"/>
      <p:bldP spid="10258" grpId="0"/>
      <p:bldP spid="10259" grpId="0"/>
      <p:bldP spid="10260" grpId="0"/>
      <p:bldP spid="10262" grpId="0"/>
      <p:bldP spid="10263" grpId="0"/>
      <p:bldP spid="10271" grpId="0"/>
      <p:bldP spid="10272" grpId="0"/>
      <p:bldP spid="10273" grpId="0"/>
      <p:bldP spid="10274" grpId="0"/>
      <p:bldP spid="10291" grpId="0"/>
      <p:bldP spid="103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418750" y="71435"/>
            <a:ext cx="11514170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/>
          <a:srcRect l="7115" t="32026" r="53021" b="47348"/>
          <a:stretch/>
        </p:blipFill>
        <p:spPr>
          <a:xfrm>
            <a:off x="758271" y="204047"/>
            <a:ext cx="2719447" cy="6763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254752" y="324159"/>
            <a:ext cx="6099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Vers un nouveau paradigme de </a:t>
            </a:r>
            <a:r>
              <a:rPr lang="fr-FR" sz="2800" b="1" dirty="0" smtClean="0">
                <a:solidFill>
                  <a:srgbClr val="FF0000"/>
                </a:solidFill>
              </a:rPr>
              <a:t>la FPAP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18750" y="1317812"/>
            <a:ext cx="115141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/>
              <a:t>Les déterminants du nouveau paradigme sont:</a:t>
            </a:r>
          </a:p>
          <a:p>
            <a:endParaRPr lang="fr-FR" sz="3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Pilotage de la formation par la demande du marché de l’emploi,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Accompagnement des dynamiques territoriales de développement,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Etablissement des relations synergétiques entre les composantes du continuum du savoir (CR,EES, CT,…..),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Financement privé de la formation continue pour asseoir la durabilité du dispositif.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000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257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418750" y="44541"/>
            <a:ext cx="11514170" cy="96398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/>
          <a:srcRect l="7115" t="32026" r="53021" b="47348"/>
          <a:stretch/>
        </p:blipFill>
        <p:spPr>
          <a:xfrm>
            <a:off x="758271" y="204047"/>
            <a:ext cx="2719447" cy="6763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61350" y="260689"/>
            <a:ext cx="611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Vers un nouveau paradigme de FPAP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18750" y="1106818"/>
            <a:ext cx="1125858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b="1" dirty="0" smtClean="0"/>
              <a:t>Les déterminants susmentionnés requièrent:</a:t>
            </a:r>
          </a:p>
          <a:p>
            <a:pPr algn="just"/>
            <a:endParaRPr lang="fr-FR" sz="600" b="1" dirty="0"/>
          </a:p>
          <a:p>
            <a:pPr algn="just"/>
            <a:r>
              <a:rPr lang="fr-FR" sz="2800" b="1" dirty="0" smtClean="0">
                <a:solidFill>
                  <a:srgbClr val="FF0000"/>
                </a:solidFill>
              </a:rPr>
              <a:t>Au niveau formation</a:t>
            </a:r>
            <a:r>
              <a:rPr lang="fr-FR" sz="2800" b="1" dirty="0" smtClean="0"/>
              <a:t>:</a:t>
            </a:r>
          </a:p>
          <a:p>
            <a:pPr algn="just"/>
            <a:endParaRPr lang="fr-FR" sz="6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Identification des besoins du marché du travail,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Polyvalence pour favoriser l’employabilité des diplômés,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Promotion du savoir faire et savoir être,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/>
              <a:t>D</a:t>
            </a:r>
            <a:r>
              <a:rPr lang="fr-FR" sz="3000" dirty="0" smtClean="0"/>
              <a:t>éveloppement de l’esprit entrepreneurial,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Intégration des aspects relatifs à l’organisation professionnelle, la diversification des produits, la transformation, le conditionnement, la commercialisation dans les curricula,…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Innovation et démarche qualité,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895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418750" y="44541"/>
            <a:ext cx="11514170" cy="96398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/>
          <a:srcRect l="7115" t="32026" r="53021" b="47348"/>
          <a:stretch/>
        </p:blipFill>
        <p:spPr>
          <a:xfrm>
            <a:off x="758271" y="204047"/>
            <a:ext cx="2719447" cy="6763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61350" y="260689"/>
            <a:ext cx="611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Vers un nouveau paradigme de FPAP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18750" y="1106818"/>
            <a:ext cx="112585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 smtClean="0"/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18750" y="1142568"/>
            <a:ext cx="115141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/>
              <a:t>Respect de l’environnement,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Résilience des systèmes de production face </a:t>
            </a:r>
            <a:r>
              <a:rPr lang="fr-FR" sz="3000" dirty="0"/>
              <a:t>aux changements </a:t>
            </a:r>
            <a:r>
              <a:rPr lang="fr-FR" sz="3000" dirty="0" smtClean="0"/>
              <a:t>globaux,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Capitalisation des innovations dans les curricula de formation,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Mise en place d’un système d’émulation et de compétition entre les établissements de formation professionnelle en agriculture et pêche pour promouvoir leur ouverture sur l’environnement social, culturel et économique.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xmlns="" val="29268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8220" y="2863121"/>
            <a:ext cx="10515600" cy="35986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Rien ne prédispose plus au conformisme que le manque de formation.</a:t>
            </a:r>
          </a:p>
          <a:p>
            <a:pPr algn="just" rtl="1">
              <a:lnSpc>
                <a:spcPct val="200000"/>
              </a:lnSpc>
              <a:buNone/>
            </a:pPr>
            <a:r>
              <a:rPr lang="fr-FR" i="1" dirty="0" smtClean="0">
                <a:solidFill>
                  <a:srgbClr val="0070C0"/>
                </a:solidFill>
              </a:rPr>
              <a:t> </a:t>
            </a:r>
            <a:r>
              <a:rPr lang="fr-FR" b="1" i="1" dirty="0" smtClean="0"/>
              <a:t>Gustave Thibon (Philosophe: 1903 – 2001)</a:t>
            </a:r>
          </a:p>
          <a:p>
            <a:pPr algn="just" rtl="1">
              <a:lnSpc>
                <a:spcPct val="200000"/>
              </a:lnSpc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Arrondir un rectangle avec un coin diagonal 3"/>
          <p:cNvSpPr/>
          <p:nvPr/>
        </p:nvSpPr>
        <p:spPr>
          <a:xfrm>
            <a:off x="320040" y="281127"/>
            <a:ext cx="11597640" cy="170480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/>
          <a:srcRect l="7115" t="32026" r="53021" b="47348"/>
          <a:stretch/>
        </p:blipFill>
        <p:spPr>
          <a:xfrm>
            <a:off x="705281" y="463985"/>
            <a:ext cx="4762831" cy="1339092"/>
          </a:xfrm>
          <a:prstGeom prst="rect">
            <a:avLst/>
          </a:prstGeom>
        </p:spPr>
      </p:pic>
      <p:pic>
        <p:nvPicPr>
          <p:cNvPr id="7" name="Picture 2" descr="Drapeau de la Tunisie depuis 19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3470" y="308919"/>
            <a:ext cx="1878226" cy="169287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449144" y="578478"/>
            <a:ext cx="42083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République Tunisienne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Ministère de l’Agriculture, des 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Ressources Hydrauliques et de la Pêche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418750" y="31094"/>
            <a:ext cx="11514170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/>
          <a:srcRect l="7115" t="32026" r="53021" b="47348"/>
          <a:stretch/>
        </p:blipFill>
        <p:spPr>
          <a:xfrm>
            <a:off x="758271" y="204047"/>
            <a:ext cx="2719447" cy="6763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561350" y="260689"/>
            <a:ext cx="611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Vers un nouveau paradigme de FPAP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7918" y="1147159"/>
            <a:ext cx="1178500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0000"/>
                </a:solidFill>
              </a:rPr>
              <a:t>Au niveau gouvernance:</a:t>
            </a:r>
          </a:p>
          <a:p>
            <a:pPr algn="just"/>
            <a:endParaRPr lang="fr-FR" sz="10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Meilleure implication de la profession dans l’identification des besoins de formation, </a:t>
            </a:r>
            <a:r>
              <a:rPr lang="fr-FR" sz="3000" dirty="0"/>
              <a:t>s</a:t>
            </a:r>
            <a:r>
              <a:rPr lang="fr-FR" sz="3000" dirty="0" smtClean="0"/>
              <a:t>a mise en œuvre et élaboration des orientations stratégiques,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Révision de la carte de la formation professionnelle,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/>
              <a:t>Restructuration de l’AVFA et de ses établissements,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Renforcement des capacités des formateurs et des chefs d’exploitation,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Modernisation de l’infrastructure de base (bâtiments, espaces récréatifs et culturels, etc.),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Doter les centres avec les équipements et matériels nécessaires,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198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418750" y="169495"/>
            <a:ext cx="11514170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7115" t="32026" r="53021" b="47348"/>
          <a:stretch/>
        </p:blipFill>
        <p:spPr>
          <a:xfrm>
            <a:off x="758271" y="323967"/>
            <a:ext cx="2405553" cy="6763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86473" y="369745"/>
            <a:ext cx="732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Attributs du nouveau paradigme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18750" y="1587678"/>
            <a:ext cx="115141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/>
              <a:t>Développement de partenariat à l’échelle nationale et internationale,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/>
              <a:t>Diversification des ressources de financement (PDRI, Projets nationaux, PPP, partenariat avec la société civile, coopération internationale, etc.)</a:t>
            </a:r>
          </a:p>
        </p:txBody>
      </p:sp>
    </p:spTree>
    <p:extLst>
      <p:ext uri="{BB962C8B-B14F-4D97-AF65-F5344CB8AC3E}">
        <p14:creationId xmlns:p14="http://schemas.microsoft.com/office/powerpoint/2010/main" xmlns="" val="29222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418750" y="169495"/>
            <a:ext cx="11514170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7115" t="32026" r="53021" b="47348"/>
          <a:stretch/>
        </p:blipFill>
        <p:spPr>
          <a:xfrm>
            <a:off x="758271" y="323967"/>
            <a:ext cx="2405553" cy="6763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86473" y="369745"/>
            <a:ext cx="732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Dynamiques futures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18750" y="1252398"/>
            <a:ext cx="115141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Révision du statut de l’AVFA pour une meilleure souplesse de gestion,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Révision de l’organigramme de l’AVFA,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Partenariat Public-Privé,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TIC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Création des directions régionales de la formation et du conseil agricole et de l’animation rurale,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Création d’un corps d’inspecteurs et d’assistants pédagogiques,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Amélioration de l’attractivité des centres de formation: bourses d’étude et amélioration de l’infrastructure de base,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Doter les conseillers agricoles avec les équipements de diagnostic,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xmlns="" val="29222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418750" y="47575"/>
            <a:ext cx="11514170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7115" t="32026" r="53021" b="47348"/>
          <a:stretch/>
        </p:blipFill>
        <p:spPr>
          <a:xfrm>
            <a:off x="758271" y="323967"/>
            <a:ext cx="2405553" cy="6763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86473" y="369745"/>
            <a:ext cx="732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Dynamiques futures (suite)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18750" y="1115238"/>
            <a:ext cx="115141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Créer des pépinières d’entreprises dans quelques centres de formation,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Impliquer les centres de formation dans les projets de développement,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Ouverture sur l’environnement et sur la coopération internationale,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Ouverture sur la coopération sud-sud,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Installation de plateformes d’innovation pédago-techniques,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Développer les compétences des formateurs et des vulgarisateurs,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Valorisation des acquis de la recherche dans la formation et la vulgarisation,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Statut de vulgarisateur,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dirty="0" smtClean="0"/>
              <a:t>Prix national pour la vulgarisation et l’innovation agricoles.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xmlns="" val="29222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/>
          <a:srcRect l="7115" t="32026" r="50478" b="47348"/>
          <a:stretch/>
        </p:blipFill>
        <p:spPr>
          <a:xfrm>
            <a:off x="1760190" y="140033"/>
            <a:ext cx="8430186" cy="17821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51746" y="5742212"/>
            <a:ext cx="66001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latin typeface="Garamond" panose="02020404030301010803" pitchFamily="18" charset="0"/>
              </a:rPr>
              <a:t/>
            </a:r>
            <a:br>
              <a:rPr lang="fr-FR" sz="1400" b="1" dirty="0">
                <a:latin typeface="Garamond" panose="02020404030301010803" pitchFamily="18" charset="0"/>
              </a:rPr>
            </a:br>
            <a:r>
              <a:rPr lang="fr-FR" sz="1400" b="1" dirty="0"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fr-FR" sz="1400" b="1" dirty="0">
                <a:latin typeface="Garamond" panose="02020404030301010803" pitchFamily="18" charset="0"/>
                <a:cs typeface="Times New Roman" pitchFamily="18" charset="0"/>
              </a:rPr>
            </a:br>
            <a:r>
              <a:rPr lang="fr-FR" sz="2800" b="1" dirty="0">
                <a:latin typeface="Garamond" panose="02020404030301010803" pitchFamily="18" charset="0"/>
                <a:cs typeface="Times New Roman" pitchFamily="18" charset="0"/>
              </a:rPr>
              <a:t>  Site web: www.avfa.agrinet.tn</a:t>
            </a:r>
            <a:br>
              <a:rPr lang="fr-FR" sz="2800" b="1" dirty="0">
                <a:latin typeface="Garamond" panose="02020404030301010803" pitchFamily="18" charset="0"/>
                <a:cs typeface="Times New Roman" pitchFamily="18" charset="0"/>
              </a:rPr>
            </a:br>
            <a:endParaRPr lang="fr-FR" sz="1400" b="1" dirty="0">
              <a:latin typeface="Garamond" panose="02020404030301010803" pitchFamily="18" charset="0"/>
            </a:endParaRPr>
          </a:p>
          <a:p>
            <a:r>
              <a:rPr lang="fr-FR" sz="1400" b="1" dirty="0">
                <a:latin typeface="Garamond" panose="02020404030301010803" pitchFamily="18" charset="0"/>
              </a:rPr>
              <a:t>                   </a:t>
            </a:r>
            <a:endParaRPr lang="fr-FR" sz="14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77906" y="2925262"/>
            <a:ext cx="7619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erci 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votre attention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1339" y="3029526"/>
            <a:ext cx="900847" cy="8994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6688" y="3029526"/>
            <a:ext cx="900847" cy="899467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723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418750" y="169495"/>
            <a:ext cx="11514170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7115" t="32026" r="53021" b="47348"/>
          <a:stretch/>
        </p:blipFill>
        <p:spPr>
          <a:xfrm>
            <a:off x="758271" y="323967"/>
            <a:ext cx="2405553" cy="6763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26524" y="347865"/>
            <a:ext cx="853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Références bibliographiques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88759" y="1312251"/>
            <a:ext cx="11644161" cy="55457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Anandajayasekram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 P, R. </a:t>
            </a: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Puskur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, S. </a:t>
            </a: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Workneh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 and D. </a:t>
            </a: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Hoekstra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 (2008): Concepts and practices in Agricultural extension in </a:t>
            </a: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developing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 countries: A source book, IFPRI, Washington DC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ACC (2014): Evaluation des dispositifs de vulgarisation et de formation professionnelle agricole et de pèche en Tunisie.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Ison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. R. L and D. B. Russel (2000): Agricultural extension and rural </a:t>
            </a: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development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: </a:t>
            </a: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breaking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 out of traditions, a second-</a:t>
            </a: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order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 </a:t>
            </a: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systems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 perspective, Cambridge </a:t>
            </a: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Unviersity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 </a:t>
            </a: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Press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159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ndir un rectangle avec un coin diagonal 3"/>
          <p:cNvSpPr/>
          <p:nvPr/>
        </p:nvSpPr>
        <p:spPr>
          <a:xfrm>
            <a:off x="418750" y="169495"/>
            <a:ext cx="11514170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/>
          <a:srcRect l="7115" t="32026" r="53021" b="47348"/>
          <a:stretch/>
        </p:blipFill>
        <p:spPr>
          <a:xfrm>
            <a:off x="758271" y="323967"/>
            <a:ext cx="2405553" cy="6763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26524" y="347865"/>
            <a:ext cx="853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Références bibliographiques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88759" y="1350937"/>
            <a:ext cx="11644161" cy="52246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>
                <a:latin typeface="Garamond" panose="02020404030301010803" pitchFamily="18" charset="0"/>
                <a:cs typeface="Times New Roman" pitchFamily="18" charset="0"/>
              </a:rPr>
              <a:t>R. D. Norton (2005): Politiques de développement agricole: concepts et expériences, FAO</a:t>
            </a:r>
            <a:r>
              <a:rPr lang="fr-FR" b="1" dirty="0" smtClean="0">
                <a:latin typeface="Garamond" panose="02020404030301010803" pitchFamily="18" charset="0"/>
                <a:cs typeface="Times New Roman" pitchFamily="18" charset="0"/>
              </a:rPr>
              <a:t>.</a:t>
            </a:r>
            <a:endParaRPr lang="fr-FR" b="1" dirty="0" smtClean="0">
              <a:latin typeface="Garamond" panose="02020404030301010803" pitchFamily="18" charset="0"/>
              <a:ea typeface="+mj-ea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Surabhi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 Mittal (2012): Modern ICT for agricultural </a:t>
            </a: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Development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 and </a:t>
            </a: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Risk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 Management in </a:t>
            </a: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Smallholder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 Agriculture in </a:t>
            </a:r>
            <a:r>
              <a:rPr lang="fr-FR" b="1" dirty="0" err="1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India</a:t>
            </a: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, CIMMYT,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Garamond" panose="02020404030301010803" pitchFamily="18" charset="0"/>
                <a:ea typeface="+mj-ea"/>
                <a:cs typeface="Times New Roman" pitchFamily="18" charset="0"/>
              </a:rPr>
              <a:t>CNEA et Comète Engineering (2000): Renforcement des services d’appui à l’agriculture. Thème 1: Système Recherche-Formation-Vulgarisation agricole.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b="1" dirty="0" smtClean="0">
              <a:latin typeface="Garamond" panose="02020404030301010803" pitchFamily="18" charset="0"/>
              <a:ea typeface="+mj-ea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None/>
            </a:pPr>
            <a:endParaRPr lang="fr-FR" sz="2200" b="1" dirty="0" smtClean="0">
              <a:latin typeface="Garamond" panose="02020404030301010803" pitchFamily="18" charset="0"/>
              <a:ea typeface="+mj-ea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None/>
            </a:pPr>
            <a:endParaRPr lang="fr-FR" sz="2200" b="1" dirty="0" smtClean="0">
              <a:latin typeface="Garamond" panose="02020404030301010803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latin typeface="Garamond" panose="02020404030301010803" pitchFamily="18" charset="0"/>
              <a:ea typeface="+mj-ea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fr-FR" sz="2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fr-FR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75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3"/>
          <p:cNvSpPr/>
          <p:nvPr/>
        </p:nvSpPr>
        <p:spPr>
          <a:xfrm>
            <a:off x="344770" y="114482"/>
            <a:ext cx="11514170" cy="100818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 </a:t>
            </a:r>
            <a:r>
              <a:rPr lang="fr-FR" sz="2800" dirty="0" smtClean="0">
                <a:solidFill>
                  <a:srgbClr val="0070C0"/>
                </a:solidFill>
              </a:rPr>
              <a:t>                                                                    </a:t>
            </a:r>
            <a:r>
              <a:rPr lang="fr-FR" sz="2800" b="1" dirty="0" smtClean="0">
                <a:solidFill>
                  <a:srgbClr val="FF0000"/>
                </a:solidFill>
              </a:rPr>
              <a:t>Importance de la formation agricole            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/>
          <a:srcRect l="7115" t="32026" r="53021" b="47348"/>
          <a:stretch/>
        </p:blipFill>
        <p:spPr>
          <a:xfrm>
            <a:off x="758271" y="323967"/>
            <a:ext cx="2405553" cy="6763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850" y="1437002"/>
            <a:ext cx="115791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000" dirty="0" smtClean="0"/>
              <a:t>Dès 1749, Benjamin Franklin a préconisé la mise en place d’une formation professionnelle agricole dans chaque ville aux USA (Drache, 1996). Il était convaincu que le meilleur investissement est dans le savoir.</a:t>
            </a:r>
            <a:endParaRPr lang="fr-FR" sz="30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92257" y="3283405"/>
            <a:ext cx="1136858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dirty="0" smtClean="0"/>
              <a:t>En Tunisie, le premier établissement de formation professionnelle agricole a été établi à </a:t>
            </a:r>
            <a:r>
              <a:rPr lang="fr-FR" sz="3000" dirty="0" err="1" smtClean="0"/>
              <a:t>Lansarine</a:t>
            </a:r>
            <a:r>
              <a:rPr lang="fr-FR" sz="3000" dirty="0" smtClean="0"/>
              <a:t> avant d’être transféré en 1914 à </a:t>
            </a:r>
            <a:r>
              <a:rPr lang="fr-FR" sz="3000" dirty="0" err="1" smtClean="0"/>
              <a:t>Sminja</a:t>
            </a:r>
            <a:r>
              <a:rPr lang="fr-FR" sz="3000" dirty="0" smtClean="0"/>
              <a:t>. En 1934, les pères blancs ont crée le lycée agricole de Thibar. </a:t>
            </a:r>
          </a:p>
          <a:p>
            <a:pPr algn="just"/>
            <a:endParaRPr lang="fr-FR" sz="1000" dirty="0" smtClean="0"/>
          </a:p>
          <a:p>
            <a:pPr algn="just"/>
            <a:endParaRPr lang="fr-FR" sz="1000" dirty="0"/>
          </a:p>
          <a:p>
            <a:pPr algn="just"/>
            <a:r>
              <a:rPr lang="fr-FR" sz="3000" dirty="0" smtClean="0"/>
              <a:t>Fondée en 1964, l’école de pêche de </a:t>
            </a:r>
            <a:r>
              <a:rPr lang="fr-FR" sz="3000" dirty="0" err="1" smtClean="0"/>
              <a:t>Kélibia</a:t>
            </a:r>
            <a:r>
              <a:rPr lang="fr-FR" sz="3000" dirty="0" smtClean="0"/>
              <a:t> est la doyenne des écoles de formation professionnelle dans le domaine de la pêche en Tunisie. </a:t>
            </a:r>
          </a:p>
        </p:txBody>
      </p:sp>
    </p:spTree>
    <p:extLst>
      <p:ext uri="{BB962C8B-B14F-4D97-AF65-F5344CB8AC3E}">
        <p14:creationId xmlns:p14="http://schemas.microsoft.com/office/powerpoint/2010/main" xmlns="" val="21436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75353"/>
            <a:ext cx="10515600" cy="5601610"/>
          </a:xfrm>
        </p:spPr>
        <p:txBody>
          <a:bodyPr/>
          <a:lstStyle/>
          <a:p>
            <a:pPr algn="ctr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Arrondir un rectangle avec un coin diagonal 7"/>
          <p:cNvSpPr/>
          <p:nvPr/>
        </p:nvSpPr>
        <p:spPr>
          <a:xfrm>
            <a:off x="79407" y="49428"/>
            <a:ext cx="5940000" cy="3420000"/>
          </a:xfrm>
          <a:prstGeom prst="round2DiagRect">
            <a:avLst>
              <a:gd name="adj1" fmla="val 42402"/>
              <a:gd name="adj2" fmla="val 0"/>
            </a:avLst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rrondir un rectangle avec un coin diagonal 8"/>
          <p:cNvSpPr/>
          <p:nvPr/>
        </p:nvSpPr>
        <p:spPr>
          <a:xfrm>
            <a:off x="6190730" y="49428"/>
            <a:ext cx="5940000" cy="3420000"/>
          </a:xfrm>
          <a:prstGeom prst="round2DiagRect">
            <a:avLst>
              <a:gd name="adj1" fmla="val 42402"/>
              <a:gd name="adj2" fmla="val 0"/>
            </a:avLst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rondir un rectangle avec un coin diagonal 9"/>
          <p:cNvSpPr/>
          <p:nvPr/>
        </p:nvSpPr>
        <p:spPr>
          <a:xfrm>
            <a:off x="6177858" y="3504504"/>
            <a:ext cx="5940000" cy="3240000"/>
          </a:xfrm>
          <a:prstGeom prst="round2DiagRect">
            <a:avLst>
              <a:gd name="adj1" fmla="val 42402"/>
              <a:gd name="adj2" fmla="val 0"/>
            </a:avLst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65379" y="3519144"/>
            <a:ext cx="5940000" cy="3240000"/>
          </a:xfrm>
          <a:prstGeom prst="round2DiagRect">
            <a:avLst>
              <a:gd name="adj1" fmla="val 42402"/>
              <a:gd name="adj2" fmla="val 0"/>
            </a:avLst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13991" y="185613"/>
            <a:ext cx="5636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Lycée Sectoriel de Formation Professionnelle en Elevage Bovin de </a:t>
            </a:r>
            <a:r>
              <a:rPr lang="fr-FR" sz="2400" b="1" dirty="0" err="1" smtClean="0">
                <a:solidFill>
                  <a:schemeClr val="bg1"/>
                </a:solidFill>
              </a:rPr>
              <a:t>Thibar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75353"/>
            <a:ext cx="10515600" cy="5601610"/>
          </a:xfrm>
        </p:spPr>
        <p:txBody>
          <a:bodyPr/>
          <a:lstStyle/>
          <a:p>
            <a:pPr algn="ctr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 algn="ctr">
              <a:buNone/>
            </a:pPr>
            <a:endParaRPr lang="fr-FR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fr-FR" b="1" dirty="0" smtClean="0">
                <a:solidFill>
                  <a:srgbClr val="0070C0"/>
                </a:solidFill>
              </a:rPr>
              <a:t>Photos de l’Ecole de </a:t>
            </a:r>
            <a:r>
              <a:rPr lang="fr-FR" b="1" dirty="0" err="1" smtClean="0">
                <a:solidFill>
                  <a:srgbClr val="0070C0"/>
                </a:solidFill>
              </a:rPr>
              <a:t>Kélibia</a:t>
            </a:r>
            <a:endParaRPr lang="fr-FR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189578" y="-2189578"/>
            <a:ext cx="7812845" cy="12192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59174" y="314793"/>
            <a:ext cx="8259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Centre Sectoriel de Formation Professionnelle en Mécanique Navale de </a:t>
            </a:r>
            <a:r>
              <a:rPr lang="fr-FR" sz="2800" b="1" dirty="0" err="1" smtClean="0">
                <a:solidFill>
                  <a:srgbClr val="002060"/>
                </a:solidFill>
              </a:rPr>
              <a:t>Kélibia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9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3"/>
          <p:cNvSpPr/>
          <p:nvPr/>
        </p:nvSpPr>
        <p:spPr>
          <a:xfrm>
            <a:off x="418750" y="70160"/>
            <a:ext cx="11514170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/>
          <a:srcRect l="7115" t="32026" r="53021" b="47348"/>
          <a:stretch/>
        </p:blipFill>
        <p:spPr>
          <a:xfrm>
            <a:off x="758271" y="323967"/>
            <a:ext cx="2405553" cy="67633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8941" y="1148749"/>
            <a:ext cx="115463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dirty="0" smtClean="0"/>
              <a:t>Selon Eric Marshall (2012), la spécificité de la formation agricole réside dans ses cinq missions:</a:t>
            </a:r>
          </a:p>
          <a:p>
            <a:endParaRPr lang="fr-FR" sz="1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FR" sz="3000" dirty="0" smtClean="0"/>
              <a:t>Formation des jeunes et des adultes,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000" dirty="0" smtClean="0"/>
              <a:t>Action en faveur de l’insertion professionnelle,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000" dirty="0" smtClean="0"/>
              <a:t>Animation et développement des territoires,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000" dirty="0" smtClean="0"/>
              <a:t>Développement, innovation et expérimentation,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000" dirty="0" smtClean="0"/>
              <a:t>Développement de la coopération internationale.</a:t>
            </a:r>
            <a:endParaRPr lang="fr-FR" sz="3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43712" y="4631226"/>
            <a:ext cx="1093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dirty="0" smtClean="0"/>
              <a:t>Dans </a:t>
            </a:r>
            <a:r>
              <a:rPr lang="fr-FR" sz="3000" dirty="0"/>
              <a:t>l’acception </a:t>
            </a:r>
            <a:r>
              <a:rPr lang="fr-FR" sz="3000" dirty="0" smtClean="0"/>
              <a:t>large du terme, la formation fait référence au développement des compétences techniques (personnelles et interpersonnelles), économiques, environnementales, managériales, les soft </a:t>
            </a:r>
            <a:r>
              <a:rPr lang="fr-FR" sz="3000" dirty="0" err="1" smtClean="0"/>
              <a:t>skills</a:t>
            </a:r>
            <a:r>
              <a:rPr lang="fr-FR" sz="3000" dirty="0" smtClean="0"/>
              <a:t> ainsi que les attitudes comportementales etc. </a:t>
            </a:r>
            <a:endParaRPr lang="fr-FR" sz="3000" dirty="0"/>
          </a:p>
        </p:txBody>
      </p:sp>
      <p:sp>
        <p:nvSpPr>
          <p:cNvPr id="2" name="ZoneTexte 1"/>
          <p:cNvSpPr txBox="1"/>
          <p:nvPr/>
        </p:nvSpPr>
        <p:spPr>
          <a:xfrm>
            <a:off x="4564503" y="324053"/>
            <a:ext cx="635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Missions de la formation professionnelle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436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3"/>
          <p:cNvSpPr/>
          <p:nvPr/>
        </p:nvSpPr>
        <p:spPr>
          <a:xfrm>
            <a:off x="418750" y="169495"/>
            <a:ext cx="11514170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/>
          <a:srcRect l="7115" t="32026" r="53021" b="47348"/>
          <a:stretch/>
        </p:blipFill>
        <p:spPr>
          <a:xfrm>
            <a:off x="758271" y="323967"/>
            <a:ext cx="2405553" cy="67633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790649" y="447499"/>
            <a:ext cx="74218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 smtClean="0">
                <a:solidFill>
                  <a:srgbClr val="FF0000"/>
                </a:solidFill>
              </a:rPr>
              <a:t>Missions de la formation professionnelle</a:t>
            </a:r>
            <a:endParaRPr lang="fr-FR" sz="27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9557" y="1717588"/>
            <a:ext cx="113558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dirty="0" err="1" smtClean="0"/>
              <a:t>Brannon</a:t>
            </a:r>
            <a:r>
              <a:rPr lang="fr-FR" sz="3000" dirty="0" smtClean="0"/>
              <a:t> et al. (1989) ont ajouté une sixième mission à la formation professionnelle agricole, à savoir le leadership effectif pour assumer des responsabilités civiques, éthiques, sociales et professionnelles. </a:t>
            </a:r>
            <a:endParaRPr lang="fr-FR" sz="3000" dirty="0"/>
          </a:p>
        </p:txBody>
      </p:sp>
      <p:sp>
        <p:nvSpPr>
          <p:cNvPr id="2" name="ZoneTexte 1"/>
          <p:cNvSpPr txBox="1"/>
          <p:nvPr/>
        </p:nvSpPr>
        <p:spPr>
          <a:xfrm>
            <a:off x="599607" y="3447738"/>
            <a:ext cx="110927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dirty="0" smtClean="0"/>
              <a:t>Ainsi, la </a:t>
            </a:r>
            <a:r>
              <a:rPr lang="fr-FR" sz="3000" dirty="0"/>
              <a:t>formation professionnelle agricole a </a:t>
            </a:r>
            <a:r>
              <a:rPr lang="fr-FR" sz="3000" dirty="0" smtClean="0"/>
              <a:t>quatre objectifs majeurs:</a:t>
            </a:r>
          </a:p>
          <a:p>
            <a:pPr algn="just"/>
            <a:endParaRPr lang="fr-FR" sz="3000" dirty="0" smtClean="0"/>
          </a:p>
          <a:p>
            <a:pPr algn="just">
              <a:buFontTx/>
              <a:buChar char="-"/>
            </a:pPr>
            <a:r>
              <a:rPr lang="fr-FR" sz="3000" dirty="0" smtClean="0"/>
              <a:t> développer les compétences des acteurs publics et privés,</a:t>
            </a:r>
          </a:p>
          <a:p>
            <a:pPr algn="just">
              <a:buFontTx/>
              <a:buChar char="-"/>
            </a:pPr>
            <a:r>
              <a:rPr lang="fr-FR" sz="3000" dirty="0" smtClean="0"/>
              <a:t> améliorer l’employabilité des jeunes en milieu rural,</a:t>
            </a:r>
          </a:p>
          <a:p>
            <a:pPr algn="just">
              <a:buFontTx/>
              <a:buChar char="-"/>
            </a:pPr>
            <a:r>
              <a:rPr lang="fr-FR" sz="3000" dirty="0" smtClean="0"/>
              <a:t> gestion durable des ressources naturelles,</a:t>
            </a:r>
          </a:p>
          <a:p>
            <a:pPr algn="just">
              <a:buFontTx/>
              <a:buChar char="-"/>
            </a:pPr>
            <a:r>
              <a:rPr lang="fr-FR" sz="3000" dirty="0" smtClean="0"/>
              <a:t> amélioration des revenus des agriculteurs.</a:t>
            </a:r>
            <a:endParaRPr lang="fr-FR" sz="30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36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3"/>
          <p:cNvSpPr/>
          <p:nvPr/>
        </p:nvSpPr>
        <p:spPr>
          <a:xfrm>
            <a:off x="299804" y="94545"/>
            <a:ext cx="11633116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/>
          <a:srcRect l="7115" t="32026" r="53021" b="47348"/>
          <a:stretch/>
        </p:blipFill>
        <p:spPr>
          <a:xfrm>
            <a:off x="758271" y="323967"/>
            <a:ext cx="2405553" cy="67633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622291" y="157940"/>
            <a:ext cx="8204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rgbClr val="FF0000"/>
                </a:solidFill>
              </a:rPr>
              <a:t>E</a:t>
            </a:r>
            <a:r>
              <a:rPr lang="fr-FR" sz="2800" b="1" dirty="0" smtClean="0">
                <a:solidFill>
                  <a:srgbClr val="FF0000"/>
                </a:solidFill>
              </a:rPr>
              <a:t>xploitation agricole des CF: entre apprentissage et appui au développement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9804" y="1287105"/>
            <a:ext cx="702758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dirty="0"/>
              <a:t>L’exploitation </a:t>
            </a:r>
            <a:r>
              <a:rPr lang="fr-FR" sz="3000" dirty="0" smtClean="0"/>
              <a:t>agricole = Centre névralgique de l’établissement de formation. Elle doit répondre </a:t>
            </a:r>
            <a:r>
              <a:rPr lang="fr-FR" sz="3000" dirty="0"/>
              <a:t>à </a:t>
            </a:r>
            <a:r>
              <a:rPr lang="fr-FR" sz="3000" dirty="0" smtClean="0"/>
              <a:t>quatre </a:t>
            </a:r>
            <a:r>
              <a:rPr lang="fr-FR" sz="3000" dirty="0"/>
              <a:t>objectifs </a:t>
            </a:r>
            <a:r>
              <a:rPr lang="fr-FR" sz="3000" dirty="0" smtClean="0"/>
              <a:t>majeurs:</a:t>
            </a:r>
            <a:endParaRPr lang="fr-FR" sz="3000" dirty="0"/>
          </a:p>
          <a:p>
            <a:pPr algn="just"/>
            <a:endParaRPr lang="fr-FR" sz="1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i="1" dirty="0" smtClean="0"/>
              <a:t>Rôle pédagogique</a:t>
            </a:r>
            <a:r>
              <a:rPr lang="fr-FR" sz="3000" dirty="0" smtClean="0"/>
              <a:t>: pour servir aux applications pratiques et aux travaux personnalisés des apprenants. Ces travaux stimulent </a:t>
            </a:r>
            <a:r>
              <a:rPr lang="fr-FR" sz="3000" b="1" dirty="0" smtClean="0">
                <a:solidFill>
                  <a:srgbClr val="FF0000"/>
                </a:solidFill>
              </a:rPr>
              <a:t>l’autonomisation et l’émulation</a:t>
            </a:r>
            <a:r>
              <a:rPr lang="fr-FR" sz="3000" dirty="0" smtClean="0"/>
              <a:t> entre apprenants. Les centres de formation de l’AVFA prestent des services de proximité à travers la formation extramuros.</a:t>
            </a:r>
          </a:p>
          <a:p>
            <a:pPr marL="457200" indent="-457200" algn="just"/>
            <a:endParaRPr lang="fr-FR" sz="10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BB5E2-7891-47E0-9870-EAE9AEA0018F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0" name="Image 9" descr="32252949_896844283821519_25645367406519910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315" y="1400556"/>
            <a:ext cx="3552825" cy="2667000"/>
          </a:xfrm>
          <a:prstGeom prst="rect">
            <a:avLst/>
          </a:prstGeom>
        </p:spPr>
      </p:pic>
      <p:pic>
        <p:nvPicPr>
          <p:cNvPr id="13" name="Image 12" descr="Formation For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080" y="4126992"/>
            <a:ext cx="3553200" cy="26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1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3"/>
          <p:cNvSpPr/>
          <p:nvPr/>
        </p:nvSpPr>
        <p:spPr>
          <a:xfrm>
            <a:off x="299804" y="94545"/>
            <a:ext cx="11633116" cy="1003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/>
          <a:srcRect l="7115" t="32026" r="53021" b="47348"/>
          <a:stretch/>
        </p:blipFill>
        <p:spPr>
          <a:xfrm>
            <a:off x="758271" y="323967"/>
            <a:ext cx="2405553" cy="67633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622291" y="157940"/>
            <a:ext cx="8204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rgbClr val="FF0000"/>
                </a:solidFill>
              </a:rPr>
              <a:t>E</a:t>
            </a:r>
            <a:r>
              <a:rPr lang="fr-FR" sz="2800" b="1" dirty="0" smtClean="0">
                <a:solidFill>
                  <a:srgbClr val="FF0000"/>
                </a:solidFill>
              </a:rPr>
              <a:t>xploitation agricole des CF: entre apprentissage et appui au développement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9804" y="1177376"/>
            <a:ext cx="11527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endParaRPr lang="fr-FR" sz="1000" dirty="0" smtClean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3000" i="1" dirty="0" smtClean="0"/>
              <a:t>Rôle de vitrine</a:t>
            </a:r>
            <a:r>
              <a:rPr lang="fr-FR" sz="3000" dirty="0" smtClean="0"/>
              <a:t>:</a:t>
            </a:r>
            <a:r>
              <a:rPr lang="fr-FR" sz="3000" i="1" dirty="0" smtClean="0"/>
              <a:t> une partie de l’exploitation doit </a:t>
            </a:r>
            <a:r>
              <a:rPr lang="fr-FR" sz="3000" dirty="0" smtClean="0"/>
              <a:t>servir de show case, exhiber et diffuser les innovations dans un monde rural peu enclin à l’innovation, attirer les apprenants, etc.</a:t>
            </a:r>
          </a:p>
          <a:p>
            <a:pPr marL="457200" lvl="0" indent="-457200" algn="just"/>
            <a:endParaRPr lang="fr-FR" sz="10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fr-FR" sz="3000" i="1" dirty="0" smtClean="0"/>
              <a:t>Rôle de production</a:t>
            </a:r>
            <a:r>
              <a:rPr lang="fr-FR" sz="3000" dirty="0" smtClean="0"/>
              <a:t>: l’exploitation doit être perçue comme </a:t>
            </a:r>
            <a:r>
              <a:rPr lang="fr-FR" sz="3000" b="1" dirty="0" smtClean="0">
                <a:solidFill>
                  <a:srgbClr val="FF0000"/>
                </a:solidFill>
              </a:rPr>
              <a:t>une entreprise agricole</a:t>
            </a:r>
            <a:r>
              <a:rPr lang="fr-FR" sz="3000" dirty="0" smtClean="0"/>
              <a:t>. A cette fin, les </a:t>
            </a:r>
            <a:r>
              <a:rPr lang="fr-FR" sz="3000" dirty="0"/>
              <a:t>données économiques et financières doivent être </a:t>
            </a:r>
            <a:r>
              <a:rPr lang="fr-FR" sz="3000" dirty="0" smtClean="0"/>
              <a:t>exploitées dans </a:t>
            </a:r>
            <a:r>
              <a:rPr lang="fr-FR" sz="3000" dirty="0"/>
              <a:t>le cadre </a:t>
            </a:r>
            <a:r>
              <a:rPr lang="fr-FR" sz="3000" dirty="0" smtClean="0"/>
              <a:t>de la formation,</a:t>
            </a:r>
          </a:p>
          <a:p>
            <a:pPr marL="457200" lvl="0" indent="-457200" algn="just"/>
            <a:endParaRPr lang="fr-FR" sz="1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000" i="1" dirty="0" smtClean="0"/>
              <a:t>Animation du territoire</a:t>
            </a:r>
            <a:r>
              <a:rPr lang="fr-FR" sz="3000" dirty="0" smtClean="0"/>
              <a:t>: l’exploitation doit être en appui aux acteurs territoriaux de développement (CR, EES, CT, CRDA, SMSA, GDA, etc.) et à la profession. Elle doit répondre aux besoins d’expérimentation (recherche appliquée), de sensibilisation et de démonstration pour la mise en place de référentiels locaux (vulgarisation).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xmlns="" val="1911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13233</TotalTime>
  <Words>1624</Words>
  <Application>Microsoft Office PowerPoint</Application>
  <PresentationFormat>Personnalisé</PresentationFormat>
  <Paragraphs>272</Paragraphs>
  <Slides>26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</dc:creator>
  <cp:lastModifiedBy>Zayani</cp:lastModifiedBy>
  <cp:revision>1497</cp:revision>
  <dcterms:created xsi:type="dcterms:W3CDTF">2017-02-01T10:18:15Z</dcterms:created>
  <dcterms:modified xsi:type="dcterms:W3CDTF">2020-02-04T07:01:58Z</dcterms:modified>
</cp:coreProperties>
</file>