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9866313" cy="67357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06" y="-8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338" y="-90"/>
      </p:cViewPr>
      <p:guideLst>
        <p:guide orient="horz" pos="2121"/>
        <p:guide pos="310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Lucida Sans Unicode" pitchFamily="34" charset="0"/>
              </a:defRPr>
            </a:lvl1pPr>
          </a:lstStyle>
          <a:p>
            <a:endParaRPr lang="fr-FR"/>
          </a:p>
        </p:txBody>
      </p:sp>
      <p:sp>
        <p:nvSpPr>
          <p:cNvPr id="48131" name="Rectangle 3"/>
          <p:cNvSpPr>
            <a:spLocks noGrp="1" noChangeArrowheads="1"/>
          </p:cNvSpPr>
          <p:nvPr>
            <p:ph type="dt" sz="quarter" idx="1"/>
          </p:nvPr>
        </p:nvSpPr>
        <p:spPr bwMode="auto">
          <a:xfrm>
            <a:off x="558800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Lucida Sans Unicode" pitchFamily="34" charset="0"/>
              </a:defRPr>
            </a:lvl1pPr>
          </a:lstStyle>
          <a:p>
            <a:pPr>
              <a:defRPr/>
            </a:pPr>
            <a:fld id="{1F273DB1-864D-42F7-B7C9-8281C3C1FCAB}" type="datetimeFigureOut">
              <a:rPr lang="fr-FR"/>
              <a:pPr>
                <a:defRPr/>
              </a:pPr>
              <a:t>26/11/2013</a:t>
            </a:fld>
            <a:endParaRPr lang="fr-FR"/>
          </a:p>
        </p:txBody>
      </p:sp>
      <p:sp>
        <p:nvSpPr>
          <p:cNvPr id="48132" name="Rectangle 4"/>
          <p:cNvSpPr>
            <a:spLocks noGrp="1" noChangeArrowheads="1"/>
          </p:cNvSpPr>
          <p:nvPr>
            <p:ph type="ftr" sz="quarter" idx="2"/>
          </p:nvPr>
        </p:nvSpPr>
        <p:spPr bwMode="auto">
          <a:xfrm>
            <a:off x="223838" y="6319838"/>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900">
                <a:latin typeface="Lucida Sans Unicode" pitchFamily="34" charset="0"/>
              </a:defRPr>
            </a:lvl1pPr>
          </a:lstStyle>
          <a:p>
            <a:r>
              <a:rPr lang="fr-FR"/>
              <a:t>Atelier « Avenir du Réseau FAR », 27-28/11/2013, Montpellier</a:t>
            </a:r>
          </a:p>
        </p:txBody>
      </p:sp>
      <p:sp>
        <p:nvSpPr>
          <p:cNvPr id="48133" name="Rectangle 5"/>
          <p:cNvSpPr>
            <a:spLocks noGrp="1" noChangeArrowheads="1"/>
          </p:cNvSpPr>
          <p:nvPr>
            <p:ph type="sldNum" sz="quarter" idx="3"/>
          </p:nvPr>
        </p:nvSpPr>
        <p:spPr bwMode="auto">
          <a:xfrm>
            <a:off x="5588000" y="6397625"/>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Lucida Sans Unicode" pitchFamily="34" charset="0"/>
              </a:defRPr>
            </a:lvl1pPr>
          </a:lstStyle>
          <a:p>
            <a:fld id="{7E9E166C-A5A7-4FE6-8A45-CE2FFFE3FFDE}" type="slidenum">
              <a:rPr lang="fr-FR"/>
              <a:pPr/>
              <a:t>‹N°›</a:t>
            </a:fld>
            <a:r>
              <a:rPr lang="fr-FR"/>
              <a:t>/7</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49155" name="Rectangle 3"/>
          <p:cNvSpPr>
            <a:spLocks noGrp="1" noChangeArrowheads="1"/>
          </p:cNvSpPr>
          <p:nvPr>
            <p:ph type="dt" idx="1"/>
          </p:nvPr>
        </p:nvSpPr>
        <p:spPr bwMode="auto">
          <a:xfrm>
            <a:off x="558800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FE6C1C8C-126B-4DB0-92B3-DBCBD5C2C9D5}" type="datetimeFigureOut">
              <a:rPr lang="fr-FR"/>
              <a:pPr/>
              <a:t>26/11/2013</a:t>
            </a:fld>
            <a:endParaRPr lang="fr-FR"/>
          </a:p>
        </p:txBody>
      </p:sp>
      <p:sp>
        <p:nvSpPr>
          <p:cNvPr id="49156" name="Rectangle 4"/>
          <p:cNvSpPr>
            <a:spLocks noRot="1" noChangeArrowheads="1" noTextEdit="1"/>
          </p:cNvSpPr>
          <p:nvPr>
            <p:ph type="sldImg" idx="2"/>
          </p:nvPr>
        </p:nvSpPr>
        <p:spPr bwMode="auto">
          <a:xfrm>
            <a:off x="3248025" y="504825"/>
            <a:ext cx="3370263" cy="2527300"/>
          </a:xfrm>
          <a:prstGeom prst="rect">
            <a:avLst/>
          </a:prstGeom>
          <a:noFill/>
          <a:ln w="9525">
            <a:solidFill>
              <a:srgbClr val="000000"/>
            </a:solidFill>
            <a:miter lim="800000"/>
            <a:headEnd/>
            <a:tailEnd/>
          </a:ln>
          <a:effectLst/>
        </p:spPr>
      </p:sp>
      <p:sp>
        <p:nvSpPr>
          <p:cNvPr id="49157" name="Rectangle 5"/>
          <p:cNvSpPr>
            <a:spLocks noGrp="1" noChangeArrowheads="1"/>
          </p:cNvSpPr>
          <p:nvPr>
            <p:ph type="body" sz="quarter" idx="3"/>
          </p:nvPr>
        </p:nvSpPr>
        <p:spPr bwMode="auto">
          <a:xfrm>
            <a:off x="985838" y="3198813"/>
            <a:ext cx="7894637" cy="303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9158" name="Rectangle 6"/>
          <p:cNvSpPr>
            <a:spLocks noGrp="1" noChangeArrowheads="1"/>
          </p:cNvSpPr>
          <p:nvPr>
            <p:ph type="ftr" sz="quarter" idx="4"/>
          </p:nvPr>
        </p:nvSpPr>
        <p:spPr bwMode="auto">
          <a:xfrm>
            <a:off x="0" y="6397625"/>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49159" name="Rectangle 7"/>
          <p:cNvSpPr>
            <a:spLocks noGrp="1" noChangeArrowheads="1"/>
          </p:cNvSpPr>
          <p:nvPr>
            <p:ph type="sldNum" sz="quarter" idx="5"/>
          </p:nvPr>
        </p:nvSpPr>
        <p:spPr bwMode="auto">
          <a:xfrm>
            <a:off x="5588000" y="6397625"/>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5DDA24-4AED-44B9-A9AE-3E7DFC91BF38}"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CE7B04E-EB22-4377-911E-CCFA0E0DFDC4}" type="slidenum">
              <a:rPr lang="fr-FR"/>
              <a:pPr/>
              <a:t>1</a:t>
            </a:fld>
            <a:endParaRPr lang="fr-FR"/>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0360798-6EAC-4A0C-A402-A7E6420712F2}" type="slidenum">
              <a:rPr lang="fr-FR"/>
              <a:pPr/>
              <a:t>2</a:t>
            </a:fld>
            <a:endParaRPr lang="fr-FR"/>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riangle rect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e 1"/>
          <p:cNvGrpSpPr>
            <a:grpSpLocks/>
          </p:cNvGrpSpPr>
          <p:nvPr/>
        </p:nvGrpSpPr>
        <p:grpSpPr bwMode="auto">
          <a:xfrm>
            <a:off x="-3175" y="4953000"/>
            <a:ext cx="9147175" cy="1911350"/>
            <a:chOff x="-3765" y="4832896"/>
            <a:chExt cx="9147765" cy="2032192"/>
          </a:xfrm>
        </p:grpSpPr>
        <p:sp>
          <p:nvSpPr>
            <p:cNvPr id="6" name="Forme libre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orme libre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r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fr-FR" smtClean="0"/>
              <a:t>Cliquez pour modifier le style du titre</a:t>
            </a:r>
            <a:endParaRPr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11" name="Espace réservé de la date 29"/>
          <p:cNvSpPr>
            <a:spLocks noGrp="1"/>
          </p:cNvSpPr>
          <p:nvPr>
            <p:ph type="dt" sz="half" idx="10"/>
          </p:nvPr>
        </p:nvSpPr>
        <p:spPr/>
        <p:txBody>
          <a:bodyPr/>
          <a:lstStyle>
            <a:lvl1pPr>
              <a:defRPr>
                <a:solidFill>
                  <a:srgbClr val="FFFFFF"/>
                </a:solidFill>
              </a:defRPr>
            </a:lvl1pPr>
            <a:extLst/>
          </a:lstStyle>
          <a:p>
            <a:pPr>
              <a:defRPr/>
            </a:pPr>
            <a:fld id="{EA948A20-2E29-48D3-A12D-A11B44CDFDB6}" type="datetime1">
              <a:rPr lang="en-US"/>
              <a:pPr>
                <a:defRPr/>
              </a:pPr>
              <a:t>11/26/2013</a:t>
            </a:fld>
            <a:endParaRPr lang="en-US"/>
          </a:p>
        </p:txBody>
      </p:sp>
      <p:sp>
        <p:nvSpPr>
          <p:cNvPr id="12" name="Espace réservé du pied de page 18"/>
          <p:cNvSpPr>
            <a:spLocks noGrp="1"/>
          </p:cNvSpPr>
          <p:nvPr>
            <p:ph type="ftr" sz="quarter" idx="11"/>
          </p:nvPr>
        </p:nvSpPr>
        <p:spPr/>
        <p:txBody>
          <a:bodyPr/>
          <a:lstStyle>
            <a:lvl1pPr>
              <a:defRPr>
                <a:solidFill>
                  <a:srgbClr val="E8F0F4"/>
                </a:solidFill>
              </a:defRPr>
            </a:lvl1pPr>
          </a:lstStyle>
          <a:p>
            <a:endParaRPr lang="fr-FR"/>
          </a:p>
        </p:txBody>
      </p:sp>
      <p:sp>
        <p:nvSpPr>
          <p:cNvPr id="13" name="Espace réservé du numéro de diapositive 26"/>
          <p:cNvSpPr>
            <a:spLocks noGrp="1"/>
          </p:cNvSpPr>
          <p:nvPr>
            <p:ph type="sldNum" sz="quarter" idx="12"/>
          </p:nvPr>
        </p:nvSpPr>
        <p:spPr/>
        <p:txBody>
          <a:bodyPr/>
          <a:lstStyle>
            <a:lvl1pPr>
              <a:defRPr>
                <a:solidFill>
                  <a:srgbClr val="FFFFFF"/>
                </a:solidFill>
              </a:defRPr>
            </a:lvl1pPr>
            <a:extLst/>
          </a:lstStyle>
          <a:p>
            <a:pPr>
              <a:defRPr/>
            </a:pPr>
            <a:fld id="{2C3B2167-EB65-4DE8-B028-1AAC2A33D03A}"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B85B8B6F-EE52-4423-B06E-935C57FAFC8D}" type="datetime1">
              <a:rPr lang="en-US"/>
              <a:pPr>
                <a:defRPr/>
              </a:pPr>
              <a:t>11/26/2013</a:t>
            </a:fld>
            <a:endParaRPr lang="en-US"/>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D105A544-BA86-497A-90C7-7346DD7FDD42}"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8C5B73CF-A5C7-48A6-B8E2-47B37DA2504B}" type="datetime1">
              <a:rPr lang="en-US"/>
              <a:pPr>
                <a:defRPr/>
              </a:pPr>
              <a:t>11/26/2013</a:t>
            </a:fld>
            <a:endParaRPr lang="en-US"/>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D7EE273E-8F01-4EF3-A7B5-775BC4D5AEE0}"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Titre 6"/>
          <p:cNvSpPr>
            <a:spLocks noGrp="1"/>
          </p:cNvSpPr>
          <p:nvPr>
            <p:ph type="title"/>
          </p:nvPr>
        </p:nvSpPr>
        <p:spPr/>
        <p:txBody>
          <a:bodyPr rtlCol="0"/>
          <a:lstStyle>
            <a:extLst/>
          </a:lstStyle>
          <a:p>
            <a:r>
              <a:rPr lang="fr-FR" smtClean="0"/>
              <a:t>Cliquez pour modifier le style du titre</a:t>
            </a:r>
            <a:endParaRPr lang="en-US"/>
          </a:p>
        </p:txBody>
      </p:sp>
      <p:sp>
        <p:nvSpPr>
          <p:cNvPr id="4" name="Espace réservé de la date 9"/>
          <p:cNvSpPr>
            <a:spLocks noGrp="1"/>
          </p:cNvSpPr>
          <p:nvPr>
            <p:ph type="dt" sz="half" idx="10"/>
          </p:nvPr>
        </p:nvSpPr>
        <p:spPr/>
        <p:txBody>
          <a:bodyPr/>
          <a:lstStyle>
            <a:lvl1pPr>
              <a:defRPr/>
            </a:lvl1pPr>
          </a:lstStyle>
          <a:p>
            <a:pPr>
              <a:defRPr/>
            </a:pPr>
            <a:fld id="{A35569B2-A25B-415E-930C-3D78A80BC1B7}" type="datetime1">
              <a:rPr lang="en-US"/>
              <a:pPr>
                <a:defRPr/>
              </a:pPr>
              <a:t>11/26/2013</a:t>
            </a:fld>
            <a:endParaRPr lang="en-US"/>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2A472812-4CDC-426B-AAFF-9C869DE81D56}"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r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extLst/>
          </a:lstStyle>
          <a:p>
            <a:pPr>
              <a:defRPr/>
            </a:pPr>
            <a:fld id="{5D9044FC-8483-4451-A0DC-E5F433429772}" type="datetime1">
              <a:rPr lang="en-US"/>
              <a:pPr>
                <a:defRPr/>
              </a:pPr>
              <a:t>11/26/2013</a:t>
            </a:fld>
            <a:endParaRPr lang="en-US"/>
          </a:p>
        </p:txBody>
      </p:sp>
      <p:sp>
        <p:nvSpPr>
          <p:cNvPr id="7" name="Espace réservé du pied de page 4"/>
          <p:cNvSpPr>
            <a:spLocks noGrp="1"/>
          </p:cNvSpPr>
          <p:nvPr>
            <p:ph type="ftr" sz="quarter" idx="11"/>
          </p:nvPr>
        </p:nvSpPr>
        <p:spPr/>
        <p:txBody>
          <a:bodyPr/>
          <a:lstStyle>
            <a:lvl1pPr>
              <a:defRPr/>
            </a:lvl1pPr>
          </a:lstStyle>
          <a:p>
            <a:endParaRPr lang="fr-FR"/>
          </a:p>
        </p:txBody>
      </p:sp>
      <p:sp>
        <p:nvSpPr>
          <p:cNvPr id="8" name="Espace réservé du numéro de diapositive 5"/>
          <p:cNvSpPr>
            <a:spLocks noGrp="1"/>
          </p:cNvSpPr>
          <p:nvPr>
            <p:ph type="sldNum" sz="quarter" idx="12"/>
          </p:nvPr>
        </p:nvSpPr>
        <p:spPr/>
        <p:txBody>
          <a:bodyPr/>
          <a:lstStyle>
            <a:lvl1pPr>
              <a:defRPr/>
            </a:lvl1pPr>
            <a:extLst/>
          </a:lstStyle>
          <a:p>
            <a:pPr>
              <a:defRPr/>
            </a:pPr>
            <a:fld id="{63B4C847-A3D1-4D30-B7ED-86D64AE5A6F2}"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Titre 7"/>
          <p:cNvSpPr>
            <a:spLocks noGrp="1"/>
          </p:cNvSpPr>
          <p:nvPr>
            <p:ph type="title"/>
          </p:nvPr>
        </p:nvSpPr>
        <p:spPr/>
        <p:txBody>
          <a:bodyPr rtlCol="0"/>
          <a:lstStyle>
            <a:extLst/>
          </a:lstStyle>
          <a:p>
            <a:r>
              <a:rPr lang="fr-FR" smtClean="0"/>
              <a:t>Cliquez pour modifier le style du titre</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F7C9E95D-FD42-47AB-AF04-2C5E761979E4}" type="datetime1">
              <a:rPr lang="en-US"/>
              <a:pPr>
                <a:defRPr/>
              </a:pPr>
              <a:t>11/26/2013</a:t>
            </a:fld>
            <a:endParaRPr lang="en-US"/>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extLst/>
          </a:lstStyle>
          <a:p>
            <a:pPr>
              <a:defRPr/>
            </a:pPr>
            <a:fld id="{FD391625-9FB9-45F7-A943-3BBCE04784E9}"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extLst/>
          </a:lstStyle>
          <a:p>
            <a:pPr>
              <a:defRPr/>
            </a:pPr>
            <a:fld id="{137A03FD-8806-4D9B-9E95-85A7D51B891C}" type="datetime1">
              <a:rPr lang="en-US"/>
              <a:pPr>
                <a:defRPr/>
              </a:pPr>
              <a:t>11/26/2013</a:t>
            </a:fld>
            <a:endParaRPr lang="en-US"/>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extLst/>
          </a:lstStyle>
          <a:p>
            <a:pPr>
              <a:defRPr/>
            </a:pPr>
            <a:fld id="{E81EEB05-EBF8-4605-BF91-A02D0AE995B2}" type="slidenum">
              <a:rPr lang="en-US"/>
              <a:pPr>
                <a:defRPr/>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6" name="Titre 5"/>
          <p:cNvSpPr>
            <a:spLocks noGrp="1"/>
          </p:cNvSpPr>
          <p:nvPr>
            <p:ph type="title"/>
          </p:nvPr>
        </p:nvSpPr>
        <p:spPr/>
        <p:txBody>
          <a:bodyPr rtlCol="0"/>
          <a:lstStyle>
            <a:extLst/>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lvl1pPr>
              <a:defRPr/>
            </a:lvl1pPr>
            <a:extLst/>
          </a:lstStyle>
          <a:p>
            <a:pPr>
              <a:defRPr/>
            </a:pPr>
            <a:fld id="{2B7AB0EE-8B50-4A06-917D-5168F4AA69D3}" type="datetime1">
              <a:rPr lang="en-US"/>
              <a:pPr>
                <a:defRPr/>
              </a:pPr>
              <a:t>11/26/2013</a:t>
            </a:fld>
            <a:endParaRPr lang="en-US"/>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extLst/>
          </a:lstStyle>
          <a:p>
            <a:pPr>
              <a:defRPr/>
            </a:pPr>
            <a:fld id="{C02039DB-FD59-49F3-A768-E90E4278AC42}"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157BD391-BF03-4064-A20F-C4ABA882E121}" type="datetime1">
              <a:rPr lang="en-US"/>
              <a:pPr>
                <a:defRPr/>
              </a:pPr>
              <a:t>11/26/2013</a:t>
            </a:fld>
            <a:endParaRPr lang="en-US"/>
          </a:p>
        </p:txBody>
      </p:sp>
      <p:sp>
        <p:nvSpPr>
          <p:cNvPr id="3" name="Espace réservé du pied de page 21"/>
          <p:cNvSpPr>
            <a:spLocks noGrp="1"/>
          </p:cNvSpPr>
          <p:nvPr>
            <p:ph type="ftr" sz="quarter" idx="11"/>
          </p:nvPr>
        </p:nvSpPr>
        <p:spPr/>
        <p:txBody>
          <a:bodyPr/>
          <a:lstStyle>
            <a:lvl1pPr>
              <a:defRPr/>
            </a:lvl1pPr>
          </a:lstStyle>
          <a:p>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DA066A6A-692F-4CB4-9F34-8DA9A2310C9D}"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5BFD48D3-2C55-4C35-BBCC-9AE0834C7C8D}" type="datetime1">
              <a:rPr lang="en-US"/>
              <a:pPr>
                <a:defRPr/>
              </a:pPr>
              <a:t>11/26/2013</a:t>
            </a:fld>
            <a:endParaRPr lang="en-US"/>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extLst/>
          </a:lstStyle>
          <a:p>
            <a:pPr>
              <a:defRPr/>
            </a:pPr>
            <a:fld id="{DC6A5A83-40A4-4F62-B6D8-373805184028}" type="slidenum">
              <a:rPr lang="en-US"/>
              <a:pPr>
                <a:defRPr/>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5" name="Forme libre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orme libre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Triangle rect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Espace réservé du texte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fr-FR" noProof="0" smtClean="0"/>
              <a:t>Cliquez sur l'icône pour ajouter une image</a:t>
            </a:r>
            <a:endParaRPr lang="en-US" noProof="0" dirty="0"/>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fr-FR" smtClean="0"/>
              <a:t>Cliquez pour modifier le style du titre</a:t>
            </a:r>
            <a:endParaRPr lang="en-US"/>
          </a:p>
        </p:txBody>
      </p:sp>
      <p:sp>
        <p:nvSpPr>
          <p:cNvPr id="11" name="Espace réservé de la date 4"/>
          <p:cNvSpPr>
            <a:spLocks noGrp="1"/>
          </p:cNvSpPr>
          <p:nvPr>
            <p:ph type="dt" sz="half" idx="10"/>
          </p:nvPr>
        </p:nvSpPr>
        <p:spPr/>
        <p:txBody>
          <a:bodyPr/>
          <a:lstStyle>
            <a:lvl1pPr>
              <a:defRPr>
                <a:solidFill>
                  <a:schemeClr val="tx1"/>
                </a:solidFill>
              </a:defRPr>
            </a:lvl1pPr>
            <a:extLst/>
          </a:lstStyle>
          <a:p>
            <a:pPr>
              <a:defRPr/>
            </a:pPr>
            <a:fld id="{60EACBA3-EB81-465E-BBBA-673AE499DE82}" type="datetime1">
              <a:rPr lang="en-US"/>
              <a:pPr>
                <a:defRPr/>
              </a:pPr>
              <a:t>11/26/2013</a:t>
            </a:fld>
            <a:endParaRPr lang="en-US"/>
          </a:p>
        </p:txBody>
      </p:sp>
      <p:sp>
        <p:nvSpPr>
          <p:cNvPr id="12" name="Espace réservé du pied de page 5"/>
          <p:cNvSpPr>
            <a:spLocks noGrp="1"/>
          </p:cNvSpPr>
          <p:nvPr>
            <p:ph type="ftr" sz="quarter" idx="11"/>
          </p:nvPr>
        </p:nvSpPr>
        <p:spPr/>
        <p:txBody>
          <a:bodyPr/>
          <a:lstStyle>
            <a:lvl1pPr>
              <a:defRPr/>
            </a:lvl1pPr>
          </a:lstStyle>
          <a:p>
            <a:endParaRPr lang="fr-FR"/>
          </a:p>
        </p:txBody>
      </p:sp>
      <p:sp>
        <p:nvSpPr>
          <p:cNvPr id="13" name="Espace réservé du numéro de diapositive 6"/>
          <p:cNvSpPr>
            <a:spLocks noGrp="1"/>
          </p:cNvSpPr>
          <p:nvPr>
            <p:ph type="sldNum" sz="quarter" idx="12"/>
          </p:nvPr>
        </p:nvSpPr>
        <p:spPr/>
        <p:txBody>
          <a:bodyPr/>
          <a:lstStyle>
            <a:lvl1pPr>
              <a:defRPr>
                <a:solidFill>
                  <a:schemeClr val="tx1"/>
                </a:solidFill>
              </a:defRPr>
            </a:lvl1pPr>
            <a:extLst/>
          </a:lstStyle>
          <a:p>
            <a:pPr>
              <a:defRPr/>
            </a:pPr>
            <a:fld id="{AFE86A8B-4C8D-4AF1-944D-C4BC0833D1A1}"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orme libre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fr-FR" smtClean="0"/>
              <a:t>Cliquez pour modifier le style du titre</a:t>
            </a:r>
            <a:endParaRPr lang="en-US"/>
          </a:p>
        </p:txBody>
      </p:sp>
      <p:sp>
        <p:nvSpPr>
          <p:cNvPr id="1033" name="Espace réservé du texte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8AC5B3AC-F937-43A4-83C9-B04D365A9EDA}" type="datetime1">
              <a:rPr lang="en-US"/>
              <a:pPr>
                <a:defRPr/>
              </a:pPr>
              <a:t>11/26/2013</a:t>
            </a:fld>
            <a:endParaRPr lang="en-US"/>
          </a:p>
        </p:txBody>
      </p:sp>
      <p:sp>
        <p:nvSpPr>
          <p:cNvPr id="22" name="Espace réservé du pied de page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34" charset="0"/>
              </a:defRPr>
            </a:lvl1pPr>
          </a:lstStyle>
          <a:p>
            <a:endParaRPr lang="fr-FR"/>
          </a:p>
        </p:txBody>
      </p:sp>
      <p:sp>
        <p:nvSpPr>
          <p:cNvPr id="18" name="Espace réservé du numéro de diapositive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4893C2AA-70D6-4F0D-8AE1-1C2B3F706280}"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6" r:id="rId4"/>
    <p:sldLayoutId id="2147483687" r:id="rId5"/>
    <p:sldLayoutId id="2147483688" r:id="rId6"/>
    <p:sldLayoutId id="2147483682" r:id="rId7"/>
    <p:sldLayoutId id="2147483689" r:id="rId8"/>
    <p:sldLayoutId id="2147483690" r:id="rId9"/>
    <p:sldLayoutId id="2147483681" r:id="rId10"/>
    <p:sldLayoutId id="214748368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3A78F0DE-6FCC-4452-999D-FE1E4A80D29A}" type="slidenum">
              <a:rPr lang="en-US"/>
              <a:pPr>
                <a:defRPr/>
              </a:pPr>
              <a:t>1</a:t>
            </a:fld>
            <a:endParaRPr lang="en-US"/>
          </a:p>
        </p:txBody>
      </p:sp>
      <p:sp>
        <p:nvSpPr>
          <p:cNvPr id="14337" name="Espace réservé du contenu 4"/>
          <p:cNvSpPr>
            <a:spLocks noGrp="1"/>
          </p:cNvSpPr>
          <p:nvPr>
            <p:ph idx="1"/>
          </p:nvPr>
        </p:nvSpPr>
        <p:spPr/>
        <p:txBody>
          <a:bodyPr/>
          <a:lstStyle/>
          <a:p>
            <a:pPr eaLnBrk="1" hangingPunct="1">
              <a:buFont typeface="Wingdings 3" pitchFamily="18" charset="2"/>
              <a:buNone/>
            </a:pPr>
            <a:endParaRPr lang="fr-FR" smtClean="0"/>
          </a:p>
          <a:p>
            <a:pPr algn="ctr" eaLnBrk="1" hangingPunct="1">
              <a:buFont typeface="Wingdings 3" pitchFamily="18" charset="2"/>
              <a:buNone/>
            </a:pPr>
            <a:r>
              <a:rPr lang="fr-FR" smtClean="0"/>
              <a:t>Restitution de l’Etude sur la culture commune développée au sein du Réseau FAR International</a:t>
            </a:r>
          </a:p>
          <a:p>
            <a:pPr eaLnBrk="1" hangingPunct="1">
              <a:buFont typeface="Wingdings 3" pitchFamily="18" charset="2"/>
              <a:buNone/>
            </a:pPr>
            <a:endParaRPr lang="fr-FR" smtClean="0"/>
          </a:p>
          <a:p>
            <a:pPr algn="ctr" eaLnBrk="1" hangingPunct="1">
              <a:buFont typeface="Wingdings 3" pitchFamily="18" charset="2"/>
              <a:buNone/>
            </a:pPr>
            <a:r>
              <a:rPr lang="fr-FR" smtClean="0"/>
              <a:t>Montpellier, le 27 novembre 2013</a:t>
            </a:r>
            <a:endParaRPr lang="en-US" smtClean="0"/>
          </a:p>
        </p:txBody>
      </p:sp>
      <p:sp>
        <p:nvSpPr>
          <p:cNvPr id="4" name="Titre 3"/>
          <p:cNvSpPr>
            <a:spLocks noGrp="1"/>
          </p:cNvSpPr>
          <p:nvPr>
            <p:ph type="title"/>
          </p:nvPr>
        </p:nvSpPr>
        <p:spPr>
          <a:xfrm>
            <a:off x="158719" y="266700"/>
            <a:ext cx="8786875" cy="1439850"/>
          </a:xfrm>
        </p:spPr>
        <p:txBody>
          <a:bodyPr/>
          <a:lstStyle/>
          <a:p>
            <a:pPr eaLnBrk="1" fontAlgn="auto" hangingPunct="1">
              <a:spcAft>
                <a:spcPts val="0"/>
              </a:spcAft>
              <a:defRPr/>
            </a:pPr>
            <a:r>
              <a:rPr lang="fr-FR" sz="2800" dirty="0" smtClean="0">
                <a:solidFill>
                  <a:srgbClr val="00B050"/>
                </a:solidFill>
                <a:latin typeface="Kristen ITC" pitchFamily="66" charset="0"/>
              </a:rPr>
              <a:t>CULTURE COMMUNE DEVELOPPEE AU SEIN DU R.FAR</a:t>
            </a:r>
            <a:endParaRPr lang="en-US" sz="28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CAF2340F-ED7C-40AC-816B-558D600A1733}" type="slidenum">
              <a:rPr lang="en-US"/>
              <a:pPr>
                <a:defRPr/>
              </a:pPr>
              <a:t>10</a:t>
            </a:fld>
            <a:endParaRPr lang="en-US"/>
          </a:p>
        </p:txBody>
      </p:sp>
      <p:sp>
        <p:nvSpPr>
          <p:cNvPr id="23553" name="Espace réservé du contenu 4"/>
          <p:cNvSpPr>
            <a:spLocks noGrp="1"/>
          </p:cNvSpPr>
          <p:nvPr>
            <p:ph idx="1"/>
          </p:nvPr>
        </p:nvSpPr>
        <p:spPr>
          <a:xfrm>
            <a:off x="457200" y="1357313"/>
            <a:ext cx="8229600" cy="5000625"/>
          </a:xfrm>
        </p:spPr>
        <p:txBody>
          <a:bodyPr/>
          <a:lstStyle/>
          <a:p>
            <a:pPr algn="just" eaLnBrk="1" hangingPunct="1">
              <a:buFont typeface="Wingdings" pitchFamily="2" charset="2"/>
              <a:buChar char="v"/>
            </a:pPr>
            <a:r>
              <a:rPr lang="fr-FR" sz="3600" b="1" i="1" smtClean="0"/>
              <a:t>La FAR pour accompagner le développement de l’agriculture familiale</a:t>
            </a:r>
          </a:p>
          <a:p>
            <a:pPr algn="just" eaLnBrk="1" hangingPunct="1">
              <a:buFont typeface="Wingdings 3" pitchFamily="18" charset="2"/>
              <a:buNone/>
            </a:pPr>
            <a:endParaRPr lang="en-US" sz="3600" smtClean="0"/>
          </a:p>
          <a:p>
            <a:pPr algn="just" eaLnBrk="1" hangingPunct="1">
              <a:buFont typeface="Wingdings 3" pitchFamily="18" charset="2"/>
              <a:buNone/>
            </a:pPr>
            <a:r>
              <a:rPr lang="fr-FR" b="1" i="1" smtClean="0"/>
              <a:t>‘‘Il faut assurer le développement de l’agriculture familiale qui se professionnalise et qui s’ouvre vers le marché, la gestion, la transformation, la commercialisation, etc.</a:t>
            </a:r>
            <a:r>
              <a:rPr lang="fr-FR" i="1" smtClean="0"/>
              <a:t>’’.</a:t>
            </a:r>
            <a:endParaRPr lang="en-US"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6. La FAR , des membres, quelles expressions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188750F4-8BEF-444C-AFC8-B7E45CEE8303}" type="slidenum">
              <a:rPr lang="en-US"/>
              <a:pPr>
                <a:defRPr/>
              </a:pPr>
              <a:t>11</a:t>
            </a:fld>
            <a:endParaRPr lang="en-US"/>
          </a:p>
        </p:txBody>
      </p:sp>
      <p:sp>
        <p:nvSpPr>
          <p:cNvPr id="5" name="Espace réservé du contenu 4"/>
          <p:cNvSpPr>
            <a:spLocks noGrp="1"/>
          </p:cNvSpPr>
          <p:nvPr>
            <p:ph idx="1"/>
          </p:nvPr>
        </p:nvSpPr>
        <p:spPr>
          <a:xfrm>
            <a:off x="457200" y="1357313"/>
            <a:ext cx="8229600" cy="5000625"/>
          </a:xfrm>
        </p:spPr>
        <p:txBody>
          <a:bodyPr>
            <a:normAutofit fontScale="92500"/>
          </a:bodyPr>
          <a:lstStyle/>
          <a:p>
            <a:pPr marL="365760" indent="-256032" eaLnBrk="1" fontAlgn="auto" hangingPunct="1">
              <a:spcAft>
                <a:spcPts val="0"/>
              </a:spcAft>
              <a:buFont typeface="Wingdings" pitchFamily="2" charset="2"/>
              <a:buChar char="v"/>
              <a:defRPr/>
            </a:pPr>
            <a:r>
              <a:rPr lang="fr-FR" sz="3600" b="1" i="1" dirty="0"/>
              <a:t>La FAR : intégration dans les agendas et les grands débats</a:t>
            </a:r>
            <a:endParaRPr lang="en-US" sz="3600" dirty="0"/>
          </a:p>
          <a:p>
            <a:pPr marL="365760" indent="-256032" eaLnBrk="1" fontAlgn="auto" hangingPunct="1">
              <a:spcAft>
                <a:spcPts val="0"/>
              </a:spcAft>
              <a:buFont typeface="Wingdings 3"/>
              <a:buNone/>
              <a:defRPr/>
            </a:pPr>
            <a:r>
              <a:rPr lang="fr-FR" sz="3600" b="1" i="1" dirty="0" smtClean="0"/>
              <a:t>‘</a:t>
            </a:r>
            <a:r>
              <a:rPr lang="fr-FR" sz="3600" b="1" i="1" dirty="0"/>
              <a:t>’La FAR doit favoriser le partage des expériences, la capitalisation, la communication, la concertation</a:t>
            </a:r>
            <a:r>
              <a:rPr lang="fr-FR" sz="3600" b="1" i="1" dirty="0" smtClean="0"/>
              <a:t>’’.</a:t>
            </a:r>
          </a:p>
          <a:p>
            <a:pPr marL="365760" indent="-256032" eaLnBrk="1" fontAlgn="auto" hangingPunct="1">
              <a:spcAft>
                <a:spcPts val="0"/>
              </a:spcAft>
              <a:buFont typeface="Wingdings 3"/>
              <a:buNone/>
              <a:defRPr/>
            </a:pPr>
            <a:r>
              <a:rPr lang="fr-FR" sz="3600" b="1" i="1" dirty="0"/>
              <a:t>‘’L’expertise c’est bien, mais il faut travailler à amener beaucoup plus de gens capables de peser sur les choses qui se décident’’</a:t>
            </a:r>
            <a:r>
              <a:rPr lang="fr-FR" sz="3600" dirty="0"/>
              <a:t>.</a:t>
            </a:r>
            <a:endParaRPr lang="en-US" sz="3600" dirty="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6. La FAR , des membres, quelles expressions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2BD4953F-4839-4F84-A027-E15C820F54BA}" type="slidenum">
              <a:rPr lang="en-US"/>
              <a:pPr>
                <a:defRPr/>
              </a:pPr>
              <a:t>12</a:t>
            </a:fld>
            <a:endParaRPr lang="en-US"/>
          </a:p>
        </p:txBody>
      </p:sp>
      <p:sp>
        <p:nvSpPr>
          <p:cNvPr id="5" name="Espace réservé du contenu 4"/>
          <p:cNvSpPr>
            <a:spLocks noGrp="1"/>
          </p:cNvSpPr>
          <p:nvPr>
            <p:ph idx="1"/>
          </p:nvPr>
        </p:nvSpPr>
        <p:spPr>
          <a:xfrm>
            <a:off x="457200" y="1357313"/>
            <a:ext cx="8229600" cy="5000625"/>
          </a:xfrm>
        </p:spPr>
        <p:txBody>
          <a:bodyPr>
            <a:normAutofit fontScale="62500" lnSpcReduction="20000"/>
          </a:bodyPr>
          <a:lstStyle/>
          <a:p>
            <a:pPr marL="365760" indent="-256032" eaLnBrk="1" fontAlgn="auto" hangingPunct="1">
              <a:spcAft>
                <a:spcPts val="0"/>
              </a:spcAft>
              <a:buFont typeface="Wingdings" pitchFamily="2" charset="2"/>
              <a:buChar char="v"/>
              <a:defRPr/>
            </a:pPr>
            <a:r>
              <a:rPr lang="fr-FR" sz="3600" b="1" i="1" dirty="0"/>
              <a:t>La FAR : plusieurs interrelations à créer ou à développer </a:t>
            </a:r>
            <a:endParaRPr lang="en-US" sz="3600" dirty="0"/>
          </a:p>
          <a:p>
            <a:pPr marL="365760" indent="-256032" algn="just" eaLnBrk="1" fontAlgn="auto" hangingPunct="1">
              <a:spcAft>
                <a:spcPts val="0"/>
              </a:spcAft>
              <a:buFont typeface="Wingdings 3"/>
              <a:buNone/>
              <a:defRPr/>
            </a:pPr>
            <a:r>
              <a:rPr lang="fr-FR" sz="3600" dirty="0" smtClean="0"/>
              <a:t>Le </a:t>
            </a:r>
            <a:r>
              <a:rPr lang="fr-FR" sz="3600" dirty="0"/>
              <a:t>fait que dans les pays le dispositif FAR est dispersé dans plusieurs ministères entraîne forcément la prise de mesures qui vont au-delà de la simple coordination. Il s’agit de formater des cadres viables pour harmoniser et mettre en commun afin de faire plus que ce que les Stratégies Nationales de Formation Agricole et Rurale (SNFAR) n’ont pu </a:t>
            </a:r>
            <a:r>
              <a:rPr lang="fr-FR" sz="3600" dirty="0" smtClean="0"/>
              <a:t>faire</a:t>
            </a:r>
          </a:p>
          <a:p>
            <a:pPr marL="365760" indent="-256032" algn="just" eaLnBrk="1" fontAlgn="auto" hangingPunct="1">
              <a:spcAft>
                <a:spcPts val="0"/>
              </a:spcAft>
              <a:buFont typeface="Wingdings 3"/>
              <a:buNone/>
              <a:defRPr/>
            </a:pPr>
            <a:r>
              <a:rPr lang="fr-FR" sz="3600" dirty="0"/>
              <a:t>La relation recherche-formation-conseil/vulgarisation au service des producteurs (jeunes et agriculteurs) doit être développée et renforcée.</a:t>
            </a:r>
            <a:endParaRPr lang="en-US" sz="3600" dirty="0"/>
          </a:p>
          <a:p>
            <a:pPr marL="365760" indent="-256032" algn="just" eaLnBrk="1" fontAlgn="auto" hangingPunct="1">
              <a:spcAft>
                <a:spcPts val="0"/>
              </a:spcAft>
              <a:buFont typeface="Wingdings 3"/>
              <a:buNone/>
              <a:defRPr/>
            </a:pPr>
            <a:r>
              <a:rPr lang="fr-FR" sz="3600" dirty="0" smtClean="0"/>
              <a:t>Le </a:t>
            </a:r>
            <a:r>
              <a:rPr lang="fr-FR" sz="3600" dirty="0"/>
              <a:t>Réseau Far s’il est bien constitué constitue un bel outil pour réaliser les synergies, mettre les acteurs ensembles afin </a:t>
            </a:r>
            <a:r>
              <a:rPr lang="fr-FR" sz="3600" b="1" dirty="0"/>
              <a:t>‘</a:t>
            </a:r>
            <a:r>
              <a:rPr lang="fr-FR" sz="3600" b="1" i="1" dirty="0"/>
              <a:t>’qu’ils tirent dans la même direction’’</a:t>
            </a:r>
            <a:r>
              <a:rPr lang="fr-FR" sz="3600" dirty="0"/>
              <a:t>.</a:t>
            </a:r>
            <a:endParaRPr lang="en-US" sz="3600" dirty="0"/>
          </a:p>
          <a:p>
            <a:pPr marL="365760" indent="-256032" eaLnBrk="1" fontAlgn="auto" hangingPunct="1">
              <a:spcAft>
                <a:spcPts val="0"/>
              </a:spcAft>
              <a:buFont typeface="Wingdings 3"/>
              <a:buNone/>
              <a:defRPr/>
            </a:pPr>
            <a:endParaRPr lang="en-US" sz="3600" dirty="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6. La FAR , des membres, quelles expressions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116FC27C-124E-451E-85A5-EDBF626759BA}" type="slidenum">
              <a:rPr lang="en-US"/>
              <a:pPr>
                <a:defRPr/>
              </a:pPr>
              <a:t>13</a:t>
            </a:fld>
            <a:endParaRPr lang="en-US"/>
          </a:p>
        </p:txBody>
      </p:sp>
      <p:sp>
        <p:nvSpPr>
          <p:cNvPr id="26625"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pitchFamily="2" charset="2"/>
              <a:buChar char="v"/>
            </a:pPr>
            <a:r>
              <a:rPr lang="fr-FR" sz="1500" b="1" smtClean="0"/>
              <a:t>La FAR : des expressions qui se constituent progressivement</a:t>
            </a:r>
            <a:endParaRPr lang="en-US" sz="1500" smtClean="0"/>
          </a:p>
          <a:p>
            <a:pPr eaLnBrk="1" hangingPunct="1">
              <a:lnSpc>
                <a:spcPct val="80000"/>
              </a:lnSpc>
            </a:pPr>
            <a:r>
              <a:rPr lang="fr-FR" sz="1200" b="1" smtClean="0"/>
              <a:t>Acteurs de la FAR</a:t>
            </a:r>
            <a:r>
              <a:rPr lang="fr-FR" sz="1200" smtClean="0"/>
              <a:t> : ce sont l’ensemble des personnes physiques ou morales qui agissent et interagissent au nom de la formation agricole et rurale.</a:t>
            </a:r>
            <a:endParaRPr lang="en-US" sz="1200" smtClean="0"/>
          </a:p>
          <a:p>
            <a:pPr eaLnBrk="1" hangingPunct="1">
              <a:lnSpc>
                <a:spcPct val="80000"/>
              </a:lnSpc>
            </a:pPr>
            <a:r>
              <a:rPr lang="fr-FR" sz="1200" b="1" smtClean="0"/>
              <a:t>Agriculture familiale</a:t>
            </a:r>
            <a:r>
              <a:rPr lang="fr-FR" sz="1200" smtClean="0"/>
              <a:t> : c’est l’ensemble des travaux pour la production végétale et animale qui se déroulent au sein des familles.</a:t>
            </a:r>
            <a:endParaRPr lang="en-US" sz="1200" smtClean="0"/>
          </a:p>
          <a:p>
            <a:pPr eaLnBrk="1" hangingPunct="1">
              <a:lnSpc>
                <a:spcPct val="80000"/>
              </a:lnSpc>
            </a:pPr>
            <a:r>
              <a:rPr lang="fr-FR" sz="1200" b="1" smtClean="0"/>
              <a:t>Dispositif de la FAR</a:t>
            </a:r>
            <a:r>
              <a:rPr lang="fr-FR" sz="1200" smtClean="0"/>
              <a:t> : c’est l’ensemble des moyens et des manières dans un pays, une région ou une zone pour permettre à la formation agricole et rurale de se réaliser.</a:t>
            </a:r>
            <a:endParaRPr lang="en-US" sz="1200" smtClean="0"/>
          </a:p>
          <a:p>
            <a:pPr eaLnBrk="1" hangingPunct="1">
              <a:lnSpc>
                <a:spcPct val="80000"/>
              </a:lnSpc>
            </a:pPr>
            <a:r>
              <a:rPr lang="fr-FR" sz="1200" b="1" smtClean="0"/>
              <a:t>Exploitation agricole familiale </a:t>
            </a:r>
            <a:r>
              <a:rPr lang="fr-FR" sz="1200" smtClean="0"/>
              <a:t>: c’est l’unité de production agricole de la famille.</a:t>
            </a:r>
            <a:endParaRPr lang="en-US" sz="1200" smtClean="0"/>
          </a:p>
          <a:p>
            <a:pPr eaLnBrk="1" hangingPunct="1">
              <a:lnSpc>
                <a:spcPct val="80000"/>
              </a:lnSpc>
            </a:pPr>
            <a:r>
              <a:rPr lang="fr-FR" sz="1200" b="1" smtClean="0"/>
              <a:t>FAR </a:t>
            </a:r>
            <a:r>
              <a:rPr lang="fr-FR" sz="1200" smtClean="0"/>
              <a:t>: c’est l’ensemble des moyens par lequel on donne à des personnes des connaissances théoriques et pratiques sur l’agriculture et la ruralité.</a:t>
            </a:r>
            <a:endParaRPr lang="en-US" sz="1200" smtClean="0"/>
          </a:p>
          <a:p>
            <a:pPr eaLnBrk="1" hangingPunct="1">
              <a:lnSpc>
                <a:spcPct val="80000"/>
              </a:lnSpc>
            </a:pPr>
            <a:r>
              <a:rPr lang="fr-FR" sz="1200" b="1" smtClean="0"/>
              <a:t>Gestion durable de l’agriculture</a:t>
            </a:r>
            <a:r>
              <a:rPr lang="fr-FR" sz="1200" smtClean="0"/>
              <a:t> : c’est l’organisation efficace et pérenne des productions végétale et animale.</a:t>
            </a:r>
            <a:endParaRPr lang="en-US" sz="1200" smtClean="0"/>
          </a:p>
          <a:p>
            <a:pPr eaLnBrk="1" hangingPunct="1">
              <a:lnSpc>
                <a:spcPct val="80000"/>
              </a:lnSpc>
            </a:pPr>
            <a:r>
              <a:rPr lang="fr-FR" sz="1200" b="1" smtClean="0"/>
              <a:t>Insertion professionnelle</a:t>
            </a:r>
            <a:r>
              <a:rPr lang="fr-FR" sz="1200" smtClean="0"/>
              <a:t> : c’est l’ensemble des moyens pour intégrer les personnes formées par la FAR dans un milieu de travail.</a:t>
            </a:r>
            <a:endParaRPr lang="en-US" sz="1200" smtClean="0"/>
          </a:p>
          <a:p>
            <a:pPr eaLnBrk="1" hangingPunct="1">
              <a:lnSpc>
                <a:spcPct val="80000"/>
              </a:lnSpc>
            </a:pPr>
            <a:r>
              <a:rPr lang="fr-FR" sz="1200" b="1" smtClean="0"/>
              <a:t>Insertion sociale</a:t>
            </a:r>
            <a:r>
              <a:rPr lang="fr-FR" sz="1200" smtClean="0"/>
              <a:t> : c’est l’ensemble des moyens pour intégrer les personnes formées par la FAR dans un milieu de vie.</a:t>
            </a:r>
            <a:endParaRPr lang="en-US" sz="1200" smtClean="0"/>
          </a:p>
          <a:p>
            <a:pPr eaLnBrk="1" hangingPunct="1">
              <a:lnSpc>
                <a:spcPct val="80000"/>
              </a:lnSpc>
            </a:pPr>
            <a:r>
              <a:rPr lang="fr-FR" sz="1200" b="1" smtClean="0"/>
              <a:t>Modernisation de l’agriculture</a:t>
            </a:r>
            <a:r>
              <a:rPr lang="fr-FR" sz="1200" smtClean="0"/>
              <a:t> : c’est l’ensemble des moyens d’organisation et d’actualisation de la production végétale et animale conformément aux innovations techniques et technologiques en cours.</a:t>
            </a:r>
            <a:endParaRPr lang="en-US" sz="1200" smtClean="0"/>
          </a:p>
          <a:p>
            <a:pPr eaLnBrk="1" hangingPunct="1">
              <a:lnSpc>
                <a:spcPct val="80000"/>
              </a:lnSpc>
            </a:pPr>
            <a:r>
              <a:rPr lang="fr-FR" sz="1200" b="1" smtClean="0"/>
              <a:t>Professionnalisation des agriculteurs</a:t>
            </a:r>
            <a:r>
              <a:rPr lang="fr-FR" sz="1200" smtClean="0"/>
              <a:t> : c’est le fait de donner aux agriculteurs un métier c'est-à-dire une occupation après un apprentissage ou une formation.</a:t>
            </a:r>
            <a:endParaRPr lang="en-US" sz="1200" smtClean="0"/>
          </a:p>
          <a:p>
            <a:pPr eaLnBrk="1" hangingPunct="1">
              <a:lnSpc>
                <a:spcPct val="80000"/>
              </a:lnSpc>
            </a:pPr>
            <a:r>
              <a:rPr lang="fr-FR" sz="1200" b="1" smtClean="0"/>
              <a:t>Réseau FAR</a:t>
            </a:r>
            <a:r>
              <a:rPr lang="fr-FR" sz="1200" smtClean="0"/>
              <a:t> : c’est l’ensemble des acteurs intervenant dans la FAR et qui acceptent de se mettre ensemble pour se coordonner, mettre en commun tout ce qu’ils ont et le partager.</a:t>
            </a:r>
            <a:endParaRPr lang="en-US" sz="1200" smtClean="0"/>
          </a:p>
          <a:p>
            <a:pPr eaLnBrk="1" hangingPunct="1">
              <a:lnSpc>
                <a:spcPct val="80000"/>
              </a:lnSpc>
            </a:pPr>
            <a:r>
              <a:rPr lang="fr-FR" sz="1200" b="1" smtClean="0"/>
              <a:t>Ruralité </a:t>
            </a:r>
            <a:r>
              <a:rPr lang="fr-FR" sz="1200" smtClean="0"/>
              <a:t>: c’est tout ce qui est lié à la vie et aux activités dans les campagnes en dehors des villes (hors urbain).</a:t>
            </a:r>
            <a:endParaRPr lang="en-US" sz="1200" smtClean="0"/>
          </a:p>
          <a:p>
            <a:pPr eaLnBrk="1" hangingPunct="1">
              <a:lnSpc>
                <a:spcPct val="80000"/>
              </a:lnSpc>
              <a:buFont typeface="Wingdings 3" pitchFamily="18" charset="2"/>
              <a:buNone/>
            </a:pPr>
            <a:endParaRPr lang="en-US" sz="900"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6. La FAR , des membres, quelles expressions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5744791A-F091-4146-8FF6-B4E2E1C04EFA}" type="slidenum">
              <a:rPr lang="en-US"/>
              <a:pPr>
                <a:defRPr/>
              </a:pPr>
              <a:t>14</a:t>
            </a:fld>
            <a:endParaRPr lang="en-US"/>
          </a:p>
        </p:txBody>
      </p:sp>
      <p:sp>
        <p:nvSpPr>
          <p:cNvPr id="27649" name="Espace réservé du contenu 4"/>
          <p:cNvSpPr>
            <a:spLocks noGrp="1"/>
          </p:cNvSpPr>
          <p:nvPr>
            <p:ph idx="1"/>
          </p:nvPr>
        </p:nvSpPr>
        <p:spPr>
          <a:xfrm>
            <a:off x="285750" y="1071563"/>
            <a:ext cx="8643938" cy="5786437"/>
          </a:xfrm>
        </p:spPr>
        <p:txBody>
          <a:bodyPr/>
          <a:lstStyle/>
          <a:p>
            <a:pPr eaLnBrk="1" hangingPunct="1">
              <a:lnSpc>
                <a:spcPct val="90000"/>
              </a:lnSpc>
              <a:buFont typeface="Wingdings 3" pitchFamily="18" charset="2"/>
              <a:buNone/>
            </a:pPr>
            <a:r>
              <a:rPr lang="fr-FR" sz="3300" b="1" i="1" smtClean="0"/>
              <a:t>1. La FAR, selon les pays plusieurs variantes de dispositifs, les DNFAR en 3 catégories de groupes</a:t>
            </a:r>
          </a:p>
          <a:p>
            <a:pPr eaLnBrk="1" hangingPunct="1">
              <a:lnSpc>
                <a:spcPct val="90000"/>
              </a:lnSpc>
              <a:buFont typeface="Wingdings 3" pitchFamily="18" charset="2"/>
              <a:buNone/>
            </a:pPr>
            <a:r>
              <a:rPr lang="fr-FR" sz="3100" smtClean="0"/>
              <a:t>	</a:t>
            </a:r>
          </a:p>
          <a:p>
            <a:pPr eaLnBrk="1" hangingPunct="1">
              <a:lnSpc>
                <a:spcPct val="90000"/>
              </a:lnSpc>
              <a:buFont typeface="Wingdings 3" pitchFamily="18" charset="2"/>
              <a:buNone/>
            </a:pPr>
            <a:r>
              <a:rPr lang="fr-FR" sz="3100" smtClean="0"/>
              <a:t>	Le dispositif de FAR selon les pays garde une certaine spécificité qui ne permet pas souvent de généraliser plusieurs conclusions</a:t>
            </a:r>
            <a:endParaRPr lang="en-US" sz="3100"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BF253D2F-88A1-4E25-9414-0F430CB747CE}" type="slidenum">
              <a:rPr lang="en-US"/>
              <a:pPr>
                <a:defRPr/>
              </a:pPr>
              <a:t>15</a:t>
            </a:fld>
            <a:endParaRPr lang="en-US"/>
          </a:p>
        </p:txBody>
      </p:sp>
      <p:sp>
        <p:nvSpPr>
          <p:cNvPr id="28673"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3" pitchFamily="18" charset="2"/>
              <a:buNone/>
            </a:pPr>
            <a:r>
              <a:rPr lang="fr-FR" sz="3300" b="1" i="1" smtClean="0"/>
              <a:t>2. La FAR, selon les pays des amalgames entre Dispositif/ FAR et Réseau/FAR</a:t>
            </a:r>
          </a:p>
          <a:p>
            <a:pPr eaLnBrk="1" hangingPunct="1">
              <a:lnSpc>
                <a:spcPct val="80000"/>
              </a:lnSpc>
              <a:buFont typeface="Wingdings 3" pitchFamily="18" charset="2"/>
              <a:buNone/>
            </a:pPr>
            <a:endParaRPr lang="fr-FR" sz="3300" b="1" i="1" smtClean="0"/>
          </a:p>
          <a:p>
            <a:pPr eaLnBrk="1" hangingPunct="1">
              <a:lnSpc>
                <a:spcPct val="80000"/>
              </a:lnSpc>
              <a:buFont typeface="Wingdings 3" pitchFamily="18" charset="2"/>
              <a:buNone/>
            </a:pPr>
            <a:r>
              <a:rPr lang="fr-FR" sz="3300" smtClean="0"/>
              <a:t>	La confusion des positions au sein du dispositif FAR et du Réseau FAR est la base de l’amalgame qui existe et qui risque de ne pas disparaître si des précisions ne sont pas apportées à temps sans remettre en cause la ‘‘souveraineté’’ des plateformes nationales</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767EB236-75B1-44E3-ABC9-8A400EF44B47}" type="slidenum">
              <a:rPr lang="en-US"/>
              <a:pPr>
                <a:defRPr/>
              </a:pPr>
              <a:t>16</a:t>
            </a:fld>
            <a:endParaRPr lang="en-US"/>
          </a:p>
        </p:txBody>
      </p:sp>
      <p:sp>
        <p:nvSpPr>
          <p:cNvPr id="29697" name="Espace réservé du contenu 4"/>
          <p:cNvSpPr>
            <a:spLocks noGrp="1"/>
          </p:cNvSpPr>
          <p:nvPr>
            <p:ph idx="1"/>
          </p:nvPr>
        </p:nvSpPr>
        <p:spPr>
          <a:xfrm>
            <a:off x="285750" y="1071563"/>
            <a:ext cx="8643938" cy="5786437"/>
          </a:xfrm>
        </p:spPr>
        <p:txBody>
          <a:bodyPr/>
          <a:lstStyle/>
          <a:p>
            <a:pPr eaLnBrk="1" hangingPunct="1">
              <a:buFont typeface="Wingdings 3" pitchFamily="18" charset="2"/>
              <a:buNone/>
            </a:pPr>
            <a:r>
              <a:rPr lang="fr-FR" sz="3300" b="1" i="1" smtClean="0"/>
              <a:t>3. La FAR, selon les pays une présence mitigée et une participation marginale des collectivités locales et territoriales</a:t>
            </a:r>
            <a:r>
              <a:rPr lang="fr-FR" sz="4400" b="1" i="1" smtClean="0"/>
              <a:t> </a:t>
            </a:r>
            <a:endParaRPr lang="fr-FR" sz="60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1038C899-40FB-48EA-B99F-195D6CCFDE2E}" type="slidenum">
              <a:rPr lang="en-US"/>
              <a:pPr>
                <a:defRPr/>
              </a:pPr>
              <a:t>17</a:t>
            </a:fld>
            <a:endParaRPr lang="en-US"/>
          </a:p>
        </p:txBody>
      </p:sp>
      <p:sp>
        <p:nvSpPr>
          <p:cNvPr id="30721"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3" pitchFamily="18" charset="2"/>
              <a:buNone/>
            </a:pPr>
            <a:r>
              <a:rPr lang="fr-FR" sz="3300" b="1" i="1" smtClean="0"/>
              <a:t>4. La FAR, les enseignants/chercheurs et les chercheurs, des positions à conforter</a:t>
            </a:r>
            <a:endParaRPr lang="en-US" sz="3300" smtClean="0"/>
          </a:p>
          <a:p>
            <a:pPr eaLnBrk="1" hangingPunct="1">
              <a:lnSpc>
                <a:spcPct val="80000"/>
              </a:lnSpc>
              <a:buFont typeface="Wingdings 3" pitchFamily="18" charset="2"/>
              <a:buNone/>
            </a:pPr>
            <a:endParaRPr lang="fr-FR" sz="3300" smtClean="0"/>
          </a:p>
          <a:p>
            <a:pPr eaLnBrk="1" hangingPunct="1">
              <a:lnSpc>
                <a:spcPct val="80000"/>
              </a:lnSpc>
              <a:buFont typeface="Wingdings 3" pitchFamily="18" charset="2"/>
              <a:buNone/>
            </a:pPr>
            <a:r>
              <a:rPr lang="fr-FR" sz="3300" smtClean="0"/>
              <a:t>	Selon les pays l’enseignement et la formation supérieurs et la recherche agricoles et agro alimentaires ont une implication mitigée en tant qu’acteurs mais aussi en tant que fournisseurs de services.</a:t>
            </a:r>
            <a:endParaRPr lang="en-US" sz="3300" smtClean="0"/>
          </a:p>
          <a:p>
            <a:pPr eaLnBrk="1" hangingPunct="1">
              <a:lnSpc>
                <a:spcPct val="80000"/>
              </a:lnSpc>
              <a:buFont typeface="Wingdings 3" pitchFamily="18" charset="2"/>
              <a:buNone/>
            </a:pP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7312F2E8-43BF-4F29-A28F-858775F37923}" type="slidenum">
              <a:rPr lang="en-US"/>
              <a:pPr>
                <a:defRPr/>
              </a:pPr>
              <a:t>18</a:t>
            </a:fld>
            <a:endParaRPr lang="en-US"/>
          </a:p>
        </p:txBody>
      </p:sp>
      <p:sp>
        <p:nvSpPr>
          <p:cNvPr id="31745"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3" pitchFamily="18" charset="2"/>
              <a:buNone/>
            </a:pPr>
            <a:r>
              <a:rPr lang="fr-FR" sz="3300" b="1" i="1" smtClean="0"/>
              <a:t>5. La FAR, pour produire mieux et plus (moderniser et augmenter la productivité) </a:t>
            </a:r>
            <a:endParaRPr lang="en-US" sz="3300" smtClean="0"/>
          </a:p>
          <a:p>
            <a:pPr eaLnBrk="1" hangingPunct="1">
              <a:lnSpc>
                <a:spcPct val="80000"/>
              </a:lnSpc>
              <a:buFont typeface="Wingdings 3" pitchFamily="18" charset="2"/>
              <a:buNone/>
            </a:pPr>
            <a:endParaRPr lang="fr-FR" sz="3300" smtClean="0"/>
          </a:p>
          <a:p>
            <a:pPr eaLnBrk="1" hangingPunct="1">
              <a:lnSpc>
                <a:spcPct val="80000"/>
              </a:lnSpc>
              <a:buFont typeface="Wingdings 3" pitchFamily="18" charset="2"/>
              <a:buNone/>
            </a:pPr>
            <a:r>
              <a:rPr lang="fr-FR" sz="3300" smtClean="0"/>
              <a:t>	Selon les pays, le besoin de modernisation de l’agriculture et d’augmentation de la productivité agricole est une donnée permanente que la FAR dans tous les pays doit prendre en compte en apportant sa contribution aux côtés des autres secteurs d’activités des Etats.</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8.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F809A79A-314E-4D52-AFE9-45EAED97308B}" type="slidenum">
              <a:rPr lang="en-US"/>
              <a:pPr>
                <a:defRPr/>
              </a:pPr>
              <a:t>19</a:t>
            </a:fld>
            <a:endParaRPr lang="en-US"/>
          </a:p>
        </p:txBody>
      </p:sp>
      <p:sp>
        <p:nvSpPr>
          <p:cNvPr id="32769"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3" pitchFamily="18" charset="2"/>
              <a:buNone/>
            </a:pPr>
            <a:r>
              <a:rPr lang="fr-FR" sz="3300" b="1" i="1" smtClean="0"/>
              <a:t>6. La FAR, pour un développement de l’agriculture familiale </a:t>
            </a:r>
            <a:endParaRPr lang="en-US" sz="3300" smtClean="0"/>
          </a:p>
          <a:p>
            <a:pPr eaLnBrk="1" hangingPunct="1">
              <a:lnSpc>
                <a:spcPct val="80000"/>
              </a:lnSpc>
              <a:buFont typeface="Wingdings 3" pitchFamily="18" charset="2"/>
              <a:buNone/>
            </a:pPr>
            <a:endParaRPr lang="fr-FR" sz="3300" smtClean="0"/>
          </a:p>
          <a:p>
            <a:pPr eaLnBrk="1" hangingPunct="1">
              <a:lnSpc>
                <a:spcPct val="80000"/>
              </a:lnSpc>
              <a:buFont typeface="Wingdings 3" pitchFamily="18" charset="2"/>
              <a:buNone/>
            </a:pPr>
            <a:r>
              <a:rPr lang="fr-FR" sz="3300" smtClean="0"/>
              <a:t>	Dans les pays des groupes 1 et 2, l’agriculture familiale constitue le principal cadre d’évolution des activités agricoles et le principal fournisseur de produits. Cependant, elle a du mal à couvrir tous les besoins en produits pour plusieurs raisons dont le manque d’adaptation au nouvel environnement de production</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8.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A80F1E81-61B1-47D0-A937-AA35B4EC6A77}" type="slidenum">
              <a:rPr lang="en-US"/>
              <a:pPr>
                <a:defRPr/>
              </a:pPr>
              <a:t>2</a:t>
            </a:fld>
            <a:endParaRPr lang="en-US"/>
          </a:p>
        </p:txBody>
      </p:sp>
      <p:sp>
        <p:nvSpPr>
          <p:cNvPr id="15361" name="Espace réservé du contenu 4"/>
          <p:cNvSpPr>
            <a:spLocks noGrp="1"/>
          </p:cNvSpPr>
          <p:nvPr>
            <p:ph idx="1"/>
          </p:nvPr>
        </p:nvSpPr>
        <p:spPr>
          <a:xfrm>
            <a:off x="457200" y="1357313"/>
            <a:ext cx="8401050" cy="5214937"/>
          </a:xfrm>
        </p:spPr>
        <p:txBody>
          <a:bodyPr/>
          <a:lstStyle/>
          <a:p>
            <a:pPr eaLnBrk="1" hangingPunct="1">
              <a:lnSpc>
                <a:spcPct val="80000"/>
              </a:lnSpc>
              <a:buFont typeface="Wingdings" pitchFamily="2" charset="2"/>
              <a:buChar char="v"/>
            </a:pPr>
            <a:r>
              <a:rPr lang="fr-FR" sz="2300" smtClean="0"/>
              <a:t>Des objectifs sur 4 points essentiels:</a:t>
            </a:r>
          </a:p>
          <a:p>
            <a:pPr eaLnBrk="1" hangingPunct="1">
              <a:lnSpc>
                <a:spcPct val="80000"/>
              </a:lnSpc>
            </a:pPr>
            <a:r>
              <a:rPr lang="fr-FR" sz="2300" smtClean="0"/>
              <a:t>Formuler la position et l’état des réflexions du réseau FAR sur la thématique centrale des DNFAR</a:t>
            </a:r>
            <a:endParaRPr lang="en-US" sz="2300" smtClean="0"/>
          </a:p>
          <a:p>
            <a:pPr eaLnBrk="1" hangingPunct="1">
              <a:lnSpc>
                <a:spcPct val="80000"/>
              </a:lnSpc>
            </a:pPr>
            <a:r>
              <a:rPr lang="fr-FR" sz="2300" smtClean="0"/>
              <a:t>Identifier et faire le point sur les principaux sous-thèmes (de la thématique centrale des DNFAR)</a:t>
            </a:r>
            <a:endParaRPr lang="en-US" sz="2300" smtClean="0"/>
          </a:p>
          <a:p>
            <a:pPr eaLnBrk="1" hangingPunct="1">
              <a:lnSpc>
                <a:spcPct val="80000"/>
              </a:lnSpc>
            </a:pPr>
            <a:r>
              <a:rPr lang="fr-FR" sz="2300" smtClean="0"/>
              <a:t>Faire émerger une culture commune à l’ensemble des membres du réseau FAR</a:t>
            </a:r>
            <a:endParaRPr lang="en-US" sz="2300" smtClean="0"/>
          </a:p>
          <a:p>
            <a:pPr eaLnBrk="1" hangingPunct="1">
              <a:lnSpc>
                <a:spcPct val="80000"/>
              </a:lnSpc>
            </a:pPr>
            <a:r>
              <a:rPr lang="fr-FR" sz="2300" smtClean="0"/>
              <a:t>Fournir des éléments de langage transposables et diffusables par tous.</a:t>
            </a:r>
            <a:endParaRPr lang="en-US" sz="2300" smtClean="0"/>
          </a:p>
          <a:p>
            <a:pPr eaLnBrk="1" hangingPunct="1">
              <a:lnSpc>
                <a:spcPct val="80000"/>
              </a:lnSpc>
              <a:buFont typeface="Wingdings" pitchFamily="2" charset="2"/>
              <a:buChar char="v"/>
            </a:pPr>
            <a:r>
              <a:rPr lang="fr-FR" sz="2300" smtClean="0"/>
              <a:t>Pour aboutir aux résultats ci après :</a:t>
            </a:r>
            <a:endParaRPr lang="en-US" sz="2300" smtClean="0"/>
          </a:p>
          <a:p>
            <a:pPr lvl="1" eaLnBrk="1" hangingPunct="1">
              <a:lnSpc>
                <a:spcPct val="80000"/>
              </a:lnSpc>
            </a:pPr>
            <a:r>
              <a:rPr lang="fr-FR" sz="2000" smtClean="0"/>
              <a:t>La position et l’état de la réflexion sur la thématique centrale des DNFAR constituant les éléments précurseurs d’une culture RFAR commune émergeante</a:t>
            </a:r>
            <a:endParaRPr lang="en-US" sz="2000" smtClean="0"/>
          </a:p>
          <a:p>
            <a:pPr lvl="1" eaLnBrk="1" hangingPunct="1">
              <a:lnSpc>
                <a:spcPct val="80000"/>
              </a:lnSpc>
            </a:pPr>
            <a:r>
              <a:rPr lang="fr-FR" sz="2000" smtClean="0"/>
              <a:t>Les principaux sous-thèmes (de la thématique centrale) que le réseau a mis en avant constituant les prémices de langage commun qui soit diffusable et transposable</a:t>
            </a:r>
            <a:endParaRPr lang="en-US" sz="2000" smtClean="0"/>
          </a:p>
        </p:txBody>
      </p:sp>
      <p:sp>
        <p:nvSpPr>
          <p:cNvPr id="4" name="Titre 3"/>
          <p:cNvSpPr>
            <a:spLocks noGrp="1"/>
          </p:cNvSpPr>
          <p:nvPr>
            <p:ph type="title"/>
          </p:nvPr>
        </p:nvSpPr>
        <p:spPr>
          <a:xfrm>
            <a:off x="642910" y="274638"/>
            <a:ext cx="8358246" cy="868346"/>
          </a:xfrm>
        </p:spPr>
        <p:txBody>
          <a:bodyPr>
            <a:normAutofit fontScale="90000"/>
          </a:bodyPr>
          <a:lstStyle/>
          <a:p>
            <a:pPr eaLnBrk="1" fontAlgn="auto" hangingPunct="1">
              <a:spcAft>
                <a:spcPts val="0"/>
              </a:spcAft>
              <a:defRPr/>
            </a:pPr>
            <a:r>
              <a:rPr lang="fr-FR" sz="4000" dirty="0" smtClean="0">
                <a:solidFill>
                  <a:srgbClr val="00B050"/>
                </a:solidFill>
                <a:latin typeface="Bauhaus 93" pitchFamily="82" charset="0"/>
              </a:rPr>
              <a:t>1. </a:t>
            </a:r>
            <a:r>
              <a:rPr lang="fr-FR" sz="4000" dirty="0" smtClean="0">
                <a:solidFill>
                  <a:srgbClr val="00B050"/>
                </a:solidFill>
              </a:rPr>
              <a:t>OBJECTIFS, RESULTATS ATTENDUS</a:t>
            </a:r>
            <a:endParaRPr lang="en-US" sz="4000" dirty="0">
              <a:solidFill>
                <a:srgbClr val="00B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E10F414A-7131-48A6-848C-99F0592F1BD3}" type="slidenum">
              <a:rPr lang="en-US"/>
              <a:pPr>
                <a:defRPr/>
              </a:pPr>
              <a:t>20</a:t>
            </a:fld>
            <a:endParaRPr lang="en-US"/>
          </a:p>
        </p:txBody>
      </p:sp>
      <p:sp>
        <p:nvSpPr>
          <p:cNvPr id="33793" name="Espace réservé du contenu 4"/>
          <p:cNvSpPr>
            <a:spLocks noGrp="1"/>
          </p:cNvSpPr>
          <p:nvPr>
            <p:ph idx="1"/>
          </p:nvPr>
        </p:nvSpPr>
        <p:spPr>
          <a:xfrm>
            <a:off x="285750" y="1071563"/>
            <a:ext cx="8643938" cy="5786437"/>
          </a:xfrm>
        </p:spPr>
        <p:txBody>
          <a:bodyPr/>
          <a:lstStyle/>
          <a:p>
            <a:pPr eaLnBrk="1" hangingPunct="1">
              <a:buFont typeface="Wingdings 3" pitchFamily="18" charset="2"/>
              <a:buNone/>
            </a:pPr>
            <a:r>
              <a:rPr lang="fr-FR" sz="3300" b="1" i="1" smtClean="0"/>
              <a:t>8. La FAR, pour une gouvernance large et partagée</a:t>
            </a:r>
            <a:endParaRPr lang="en-US" sz="3300" smtClean="0"/>
          </a:p>
          <a:p>
            <a:pPr eaLnBrk="1" hangingPunct="1">
              <a:buFont typeface="Wingdings 3" pitchFamily="18" charset="2"/>
              <a:buNone/>
            </a:pPr>
            <a:r>
              <a:rPr lang="fr-FR" sz="3300" smtClean="0"/>
              <a:t>	</a:t>
            </a:r>
          </a:p>
          <a:p>
            <a:pPr eaLnBrk="1" hangingPunct="1">
              <a:buFont typeface="Wingdings 3" pitchFamily="18" charset="2"/>
              <a:buNone/>
            </a:pPr>
            <a:r>
              <a:rPr lang="fr-FR" sz="3300" smtClean="0"/>
              <a:t>	Une gouvernance partagée et large impliquant et responsabilisant tous les acteurs permet à chacun de jouer sa partition</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69DB9EAF-E340-4D03-9685-30AE10DC5D00}" type="slidenum">
              <a:rPr lang="en-US"/>
              <a:pPr>
                <a:defRPr/>
              </a:pPr>
              <a:t>21</a:t>
            </a:fld>
            <a:endParaRPr lang="en-US"/>
          </a:p>
        </p:txBody>
      </p:sp>
      <p:sp>
        <p:nvSpPr>
          <p:cNvPr id="34817" name="Espace réservé du contenu 4"/>
          <p:cNvSpPr>
            <a:spLocks noGrp="1"/>
          </p:cNvSpPr>
          <p:nvPr>
            <p:ph idx="1"/>
          </p:nvPr>
        </p:nvSpPr>
        <p:spPr>
          <a:xfrm>
            <a:off x="285750" y="1071563"/>
            <a:ext cx="8643938" cy="5786437"/>
          </a:xfrm>
        </p:spPr>
        <p:txBody>
          <a:bodyPr/>
          <a:lstStyle/>
          <a:p>
            <a:pPr eaLnBrk="1" hangingPunct="1">
              <a:lnSpc>
                <a:spcPct val="90000"/>
              </a:lnSpc>
              <a:buFont typeface="Wingdings 3" pitchFamily="18" charset="2"/>
              <a:buNone/>
            </a:pPr>
            <a:r>
              <a:rPr lang="fr-FR" sz="3300" b="1" i="1" smtClean="0"/>
              <a:t>9. la FAR, un élément d’un dispositif qui intègre l’insertion</a:t>
            </a:r>
            <a:endParaRPr lang="en-US" sz="3300" smtClean="0"/>
          </a:p>
          <a:p>
            <a:pPr eaLnBrk="1" hangingPunct="1">
              <a:lnSpc>
                <a:spcPct val="90000"/>
              </a:lnSpc>
              <a:buFont typeface="Wingdings 3" pitchFamily="18" charset="2"/>
              <a:buNone/>
            </a:pPr>
            <a:endParaRPr lang="fr-FR" sz="3300" smtClean="0"/>
          </a:p>
          <a:p>
            <a:pPr eaLnBrk="1" hangingPunct="1">
              <a:lnSpc>
                <a:spcPct val="90000"/>
              </a:lnSpc>
              <a:buFont typeface="Wingdings 3" pitchFamily="18" charset="2"/>
              <a:buNone/>
            </a:pPr>
            <a:r>
              <a:rPr lang="fr-FR" sz="3300" smtClean="0"/>
              <a:t>	La FAR au risque de disparaître parce ne n’attirant plus du monde ou n’offrant plus de perspectives doit avoir son propre dispositif pour insérer ses propres produits</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113FC52D-F2C0-47D5-A817-DAB758267FBC}" type="slidenum">
              <a:rPr lang="en-US"/>
              <a:pPr>
                <a:defRPr/>
              </a:pPr>
              <a:t>22</a:t>
            </a:fld>
            <a:endParaRPr lang="en-US"/>
          </a:p>
        </p:txBody>
      </p:sp>
      <p:sp>
        <p:nvSpPr>
          <p:cNvPr id="35841" name="Espace réservé du contenu 4"/>
          <p:cNvSpPr>
            <a:spLocks noGrp="1"/>
          </p:cNvSpPr>
          <p:nvPr>
            <p:ph idx="1"/>
          </p:nvPr>
        </p:nvSpPr>
        <p:spPr>
          <a:xfrm>
            <a:off x="285750" y="1071563"/>
            <a:ext cx="8643938" cy="5786437"/>
          </a:xfrm>
        </p:spPr>
        <p:txBody>
          <a:bodyPr/>
          <a:lstStyle/>
          <a:p>
            <a:pPr eaLnBrk="1" hangingPunct="1">
              <a:buFont typeface="Wingdings 3" pitchFamily="18" charset="2"/>
              <a:buNone/>
            </a:pPr>
            <a:r>
              <a:rPr lang="fr-FR" sz="3300" b="1" i="1" smtClean="0"/>
              <a:t>9. la FAR, pour insérer là où il faut (développement des territoires)</a:t>
            </a:r>
            <a:endParaRPr lang="en-US" sz="3300" smtClean="0"/>
          </a:p>
          <a:p>
            <a:pPr eaLnBrk="1" hangingPunct="1">
              <a:buFont typeface="Wingdings 3" pitchFamily="18" charset="2"/>
              <a:buNone/>
            </a:pPr>
            <a:endParaRPr lang="fr-FR" sz="3300" smtClean="0"/>
          </a:p>
          <a:p>
            <a:pPr eaLnBrk="1" hangingPunct="1">
              <a:buFont typeface="Wingdings 3" pitchFamily="18" charset="2"/>
              <a:buNone/>
            </a:pPr>
            <a:r>
              <a:rPr lang="fr-FR" sz="3300" smtClean="0"/>
              <a:t>	Les bassins de production sont de potentiels bassins d’emploi, c’est pourquoi la FAR doit avoir des dispositifs adossés à ces bassins</a:t>
            </a:r>
            <a:endParaRPr lang="fr-FR" sz="3300" b="1"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48854E4A-B97F-43C6-9D77-684D26CD35E3}" type="slidenum">
              <a:rPr lang="en-US"/>
              <a:pPr>
                <a:defRPr/>
              </a:pPr>
              <a:t>23</a:t>
            </a:fld>
            <a:endParaRPr lang="en-US"/>
          </a:p>
        </p:txBody>
      </p:sp>
      <p:sp>
        <p:nvSpPr>
          <p:cNvPr id="36865" name="Espace réservé du contenu 4"/>
          <p:cNvSpPr>
            <a:spLocks noGrp="1"/>
          </p:cNvSpPr>
          <p:nvPr>
            <p:ph idx="1"/>
          </p:nvPr>
        </p:nvSpPr>
        <p:spPr>
          <a:xfrm>
            <a:off x="285750" y="1071563"/>
            <a:ext cx="8643938" cy="5786437"/>
          </a:xfrm>
        </p:spPr>
        <p:txBody>
          <a:bodyPr/>
          <a:lstStyle/>
          <a:p>
            <a:pPr eaLnBrk="1" hangingPunct="1">
              <a:lnSpc>
                <a:spcPct val="80000"/>
              </a:lnSpc>
              <a:buFont typeface="Wingdings 3" pitchFamily="18" charset="2"/>
              <a:buNone/>
            </a:pPr>
            <a:r>
              <a:rPr lang="fr-FR" sz="3300" b="1" i="1" smtClean="0"/>
              <a:t>10. la FAR, pour contribuer à la structuration de la profession agricole et du monde rural</a:t>
            </a:r>
            <a:endParaRPr lang="en-US" sz="3300" smtClean="0"/>
          </a:p>
          <a:p>
            <a:pPr eaLnBrk="1" hangingPunct="1">
              <a:lnSpc>
                <a:spcPct val="80000"/>
              </a:lnSpc>
              <a:buFont typeface="Wingdings 3" pitchFamily="18" charset="2"/>
              <a:buNone/>
            </a:pPr>
            <a:r>
              <a:rPr lang="fr-FR" sz="1300" smtClean="0"/>
              <a:t>	</a:t>
            </a:r>
          </a:p>
          <a:p>
            <a:pPr eaLnBrk="1" hangingPunct="1">
              <a:lnSpc>
                <a:spcPct val="80000"/>
              </a:lnSpc>
              <a:buFont typeface="Wingdings 3" pitchFamily="18" charset="2"/>
              <a:buNone/>
            </a:pPr>
            <a:r>
              <a:rPr lang="fr-FR" sz="3300" smtClean="0"/>
              <a:t>	</a:t>
            </a:r>
            <a:r>
              <a:rPr lang="fr-FR" sz="3100" smtClean="0"/>
              <a:t>La FAR en augmentant le niveau de prise de conscience des producteurs et des ruraux favorise leur structuration dans des cadres plus élaborés et mieux organisés et conformes aux lois et aux normes mises en place à cet effet. En Afrique le syndicalisme agricole et rural est porté par des personnes formées et qui sont au diapason des évolutions de l’environnement local, régional, national et international.</a:t>
            </a:r>
            <a:endParaRPr lang="en-US" sz="3100"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98FEDA5A-B70D-4D9B-A743-2684F9A9F536}" type="slidenum">
              <a:rPr lang="en-US"/>
              <a:pPr>
                <a:defRPr/>
              </a:pPr>
              <a:t>24</a:t>
            </a:fld>
            <a:endParaRPr lang="en-US"/>
          </a:p>
        </p:txBody>
      </p:sp>
      <p:sp>
        <p:nvSpPr>
          <p:cNvPr id="5" name="Espace réservé du contenu 4"/>
          <p:cNvSpPr>
            <a:spLocks noGrp="1"/>
          </p:cNvSpPr>
          <p:nvPr>
            <p:ph idx="1"/>
          </p:nvPr>
        </p:nvSpPr>
        <p:spPr>
          <a:xfrm>
            <a:off x="285750" y="1071563"/>
            <a:ext cx="8643938" cy="5786437"/>
          </a:xfrm>
        </p:spPr>
        <p:txBody>
          <a:bodyPr>
            <a:normAutofit fontScale="55000" lnSpcReduction="20000"/>
          </a:bodyPr>
          <a:lstStyle/>
          <a:p>
            <a:pPr marL="365760" indent="-256032" eaLnBrk="1" fontAlgn="auto" hangingPunct="1">
              <a:spcAft>
                <a:spcPts val="0"/>
              </a:spcAft>
              <a:buFont typeface="Wingdings 3"/>
              <a:buNone/>
              <a:defRPr/>
            </a:pPr>
            <a:r>
              <a:rPr lang="fr-FR" sz="3600" b="1" i="1" dirty="0"/>
              <a:t>En définitif, on peut penser qu’il existe une certaine unanimité de pensées et d’actions entre les différents membres du réseau FAR. Mais, on doit constater :</a:t>
            </a:r>
            <a:endParaRPr lang="en-US" sz="3600" dirty="0"/>
          </a:p>
          <a:p>
            <a:pPr marL="365760" indent="-256032" eaLnBrk="1" fontAlgn="auto" hangingPunct="1">
              <a:spcAft>
                <a:spcPts val="0"/>
              </a:spcAft>
              <a:buFont typeface="Wingdings 3"/>
              <a:buChar char=""/>
              <a:defRPr/>
            </a:pPr>
            <a:r>
              <a:rPr lang="fr-FR" sz="3600" b="1" i="1" dirty="0"/>
              <a:t>Que selon les pays le jugement porté sur la FAR doit être nuancé car les dispositifs n’ont pas les mêmes niveaux de performance et la même envergure,</a:t>
            </a:r>
            <a:endParaRPr lang="en-US" sz="3600" dirty="0"/>
          </a:p>
          <a:p>
            <a:pPr marL="365760" indent="-256032" eaLnBrk="1" fontAlgn="auto" hangingPunct="1">
              <a:spcAft>
                <a:spcPts val="0"/>
              </a:spcAft>
              <a:buFont typeface="Wingdings 3"/>
              <a:buChar char=""/>
              <a:defRPr/>
            </a:pPr>
            <a:r>
              <a:rPr lang="fr-FR" sz="3600" b="1" i="1" dirty="0"/>
              <a:t>Que les plateformes nationales (Réseau FAR dans les pays) n’ont pas la même structuration ni le même degré d’organisation ce fait qu’il existe des disparités énormes,</a:t>
            </a:r>
            <a:endParaRPr lang="en-US" sz="3600" dirty="0"/>
          </a:p>
          <a:p>
            <a:pPr marL="365760" indent="-256032" eaLnBrk="1" fontAlgn="auto" hangingPunct="1">
              <a:spcAft>
                <a:spcPts val="0"/>
              </a:spcAft>
              <a:buFont typeface="Wingdings 3"/>
              <a:buChar char=""/>
              <a:defRPr/>
            </a:pPr>
            <a:r>
              <a:rPr lang="fr-FR" sz="3600" b="1" i="1" dirty="0"/>
              <a:t>Que les acteurs recensés n’ont pas toujours le même niveau d’implication et parfois ce sont les acteurs institutionnels (l’Etat et ses démembrements, les formateurs) qui ont la main mise sur le dispositif de la FAR,</a:t>
            </a:r>
            <a:endParaRPr lang="en-US" sz="3600" dirty="0"/>
          </a:p>
          <a:p>
            <a:pPr marL="365760" indent="-256032" eaLnBrk="1" fontAlgn="auto" hangingPunct="1">
              <a:spcAft>
                <a:spcPts val="0"/>
              </a:spcAft>
              <a:buFont typeface="Wingdings 3"/>
              <a:buChar char=""/>
              <a:defRPr/>
            </a:pPr>
            <a:r>
              <a:rPr lang="fr-FR" sz="3600" b="1" i="1" dirty="0"/>
              <a:t>Que selon les pays, les dispositifs de FAR ne sont pas gouvernés de la même manière et mieux des instruments de gouvernance partagée ne sont pas en place</a:t>
            </a:r>
            <a:endParaRPr lang="en-US" sz="3600" dirty="0"/>
          </a:p>
          <a:p>
            <a:pPr marL="365760" indent="-256032" eaLnBrk="1" fontAlgn="auto" hangingPunct="1">
              <a:spcAft>
                <a:spcPts val="0"/>
              </a:spcAft>
              <a:buFont typeface="Wingdings 3"/>
              <a:buChar char=""/>
              <a:defRPr/>
            </a:pPr>
            <a:r>
              <a:rPr lang="fr-FR" sz="3600" b="1" i="1" dirty="0"/>
              <a:t>Que l’insertion des formés des dispositifs de la Far constitue une préoccupation majeure dans presque la quasi-totalité des pays</a:t>
            </a:r>
            <a:endParaRPr lang="en-US" sz="3600" dirty="0"/>
          </a:p>
          <a:p>
            <a:pPr marL="365760" indent="-256032" algn="just" eaLnBrk="1" fontAlgn="auto" hangingPunct="1">
              <a:spcAft>
                <a:spcPts val="0"/>
              </a:spcAft>
              <a:buFont typeface="Wingdings 3"/>
              <a:buNone/>
              <a:defRPr/>
            </a:pPr>
            <a:r>
              <a:rPr lang="fr-FR" sz="3600" b="1" i="1" dirty="0"/>
              <a:t>Ces différents constats sont valables pour tous les pays membres et le </a:t>
            </a:r>
            <a:r>
              <a:rPr lang="fr-FR" sz="3600" b="1" i="1" dirty="0" smtClean="0"/>
              <a:t>Réseau Far </a:t>
            </a:r>
            <a:r>
              <a:rPr lang="fr-FR" sz="3600" b="1" i="1" dirty="0"/>
              <a:t>doit prendre en compte les recommandations ci après pour amener progressivement les plateformes nationales à se mettre à niveau.</a:t>
            </a:r>
            <a:endParaRPr lang="en-US" sz="3600" dirty="0"/>
          </a:p>
          <a:p>
            <a:pPr marL="365760" indent="-256032" eaLnBrk="1" fontAlgn="auto" hangingPunct="1">
              <a:spcAft>
                <a:spcPts val="0"/>
              </a:spcAft>
              <a:buFont typeface="Wingdings 3"/>
              <a:buNone/>
              <a:defRPr/>
            </a:pPr>
            <a:endParaRPr lang="en-US" sz="3600" dirty="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7. Quelles conclusions à tirer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6AE759D0-41AC-4D3C-AEA4-EF0F8AE028D0}" type="slidenum">
              <a:rPr lang="en-US"/>
              <a:pPr>
                <a:defRPr/>
              </a:pPr>
              <a:t>25</a:t>
            </a:fld>
            <a:endParaRPr lang="en-US"/>
          </a:p>
        </p:txBody>
      </p:sp>
      <p:sp>
        <p:nvSpPr>
          <p:cNvPr id="38913" name="Espace réservé du contenu 4"/>
          <p:cNvSpPr>
            <a:spLocks noGrp="1"/>
          </p:cNvSpPr>
          <p:nvPr>
            <p:ph idx="1"/>
          </p:nvPr>
        </p:nvSpPr>
        <p:spPr>
          <a:xfrm>
            <a:off x="250825" y="1071563"/>
            <a:ext cx="8643938" cy="5786437"/>
          </a:xfrm>
        </p:spPr>
        <p:txBody>
          <a:bodyPr/>
          <a:lstStyle/>
          <a:p>
            <a:pPr marL="742950" indent="-742950" algn="just" eaLnBrk="1" hangingPunct="1">
              <a:lnSpc>
                <a:spcPct val="80000"/>
              </a:lnSpc>
              <a:buFont typeface="Wingdings 3" pitchFamily="18" charset="2"/>
              <a:buNone/>
            </a:pPr>
            <a:r>
              <a:rPr lang="fr-FR" sz="3700" b="1" smtClean="0"/>
              <a:t>1. Sur la formation au sein du réseau</a:t>
            </a:r>
          </a:p>
          <a:p>
            <a:pPr marL="742950" indent="-742950" algn="just" eaLnBrk="1" hangingPunct="1">
              <a:lnSpc>
                <a:spcPct val="80000"/>
              </a:lnSpc>
              <a:buFont typeface="Wingdings 3" pitchFamily="18" charset="2"/>
              <a:buNone/>
            </a:pPr>
            <a:r>
              <a:rPr lang="fr-FR" sz="3700" b="1" smtClean="0"/>
              <a:t> </a:t>
            </a:r>
          </a:p>
          <a:p>
            <a:pPr marL="742950" indent="-742950" algn="just" eaLnBrk="1" hangingPunct="1">
              <a:lnSpc>
                <a:spcPct val="80000"/>
              </a:lnSpc>
              <a:buFont typeface="Wingdings 3" pitchFamily="18" charset="2"/>
              <a:buNone/>
            </a:pPr>
            <a:r>
              <a:rPr lang="fr-FR" sz="3700" b="1" smtClean="0"/>
              <a:t>2. sur l’ouverture du réseau à l’international et aux organismes </a:t>
            </a:r>
          </a:p>
          <a:p>
            <a:pPr marL="742950" indent="-742950" algn="just" eaLnBrk="1" hangingPunct="1">
              <a:lnSpc>
                <a:spcPct val="80000"/>
              </a:lnSpc>
              <a:buFont typeface="Wingdings 3" pitchFamily="18" charset="2"/>
              <a:buNone/>
            </a:pPr>
            <a:endParaRPr lang="fr-FR" sz="3700" b="1" smtClean="0"/>
          </a:p>
          <a:p>
            <a:pPr marL="742950" indent="-742950" algn="just" eaLnBrk="1" hangingPunct="1">
              <a:lnSpc>
                <a:spcPct val="80000"/>
              </a:lnSpc>
              <a:buFont typeface="Wingdings 3" pitchFamily="18" charset="2"/>
              <a:buNone/>
            </a:pPr>
            <a:r>
              <a:rPr lang="fr-FR" sz="3700" b="1" smtClean="0"/>
              <a:t>3. sur l’appui aux réseaux nationaux</a:t>
            </a:r>
          </a:p>
          <a:p>
            <a:pPr marL="742950" indent="-742950" algn="just" eaLnBrk="1" hangingPunct="1">
              <a:lnSpc>
                <a:spcPct val="80000"/>
              </a:lnSpc>
              <a:buFont typeface="Wingdings 3" pitchFamily="18" charset="2"/>
              <a:buNone/>
            </a:pPr>
            <a:endParaRPr lang="fr-FR" sz="3700" b="1" smtClean="0"/>
          </a:p>
          <a:p>
            <a:pPr marL="742950" indent="-742950" algn="just" eaLnBrk="1" hangingPunct="1">
              <a:lnSpc>
                <a:spcPct val="80000"/>
              </a:lnSpc>
              <a:buFont typeface="Wingdings 3" pitchFamily="18" charset="2"/>
              <a:buNone/>
            </a:pPr>
            <a:r>
              <a:rPr lang="fr-FR" sz="3700" b="1" smtClean="0"/>
              <a:t>4. sur la communication du Réseau FAR international</a:t>
            </a:r>
            <a:endParaRPr lang="en-US" sz="3300"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8. Des recommandations à prendre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17"/>
          <p:cNvSpPr>
            <a:spLocks noGrp="1"/>
          </p:cNvSpPr>
          <p:nvPr>
            <p:ph type="sldNum" sz="quarter" idx="12"/>
          </p:nvPr>
        </p:nvSpPr>
        <p:spPr/>
        <p:txBody>
          <a:bodyPr/>
          <a:lstStyle/>
          <a:p>
            <a:pPr>
              <a:defRPr/>
            </a:pPr>
            <a:fld id="{54DFA0E9-66D8-43C1-9460-92C500A80012}" type="slidenum">
              <a:rPr lang="en-US"/>
              <a:pPr>
                <a:defRPr/>
              </a:pPr>
              <a:t>26</a:t>
            </a:fld>
            <a:endParaRPr lang="en-US"/>
          </a:p>
        </p:txBody>
      </p:sp>
      <p:sp>
        <p:nvSpPr>
          <p:cNvPr id="5" name="Espace réservé du contenu 4"/>
          <p:cNvSpPr>
            <a:spLocks noGrp="1"/>
          </p:cNvSpPr>
          <p:nvPr>
            <p:ph idx="1"/>
          </p:nvPr>
        </p:nvSpPr>
        <p:spPr>
          <a:xfrm>
            <a:off x="285750" y="1071563"/>
            <a:ext cx="8643938" cy="3000375"/>
          </a:xfrm>
        </p:spPr>
        <p:txBody>
          <a:bodyPr>
            <a:normAutofit/>
          </a:bodyPr>
          <a:lstStyle/>
          <a:p>
            <a:pPr marL="742950" indent="-742950" algn="ctr" eaLnBrk="1" fontAlgn="auto" hangingPunct="1">
              <a:spcAft>
                <a:spcPts val="0"/>
              </a:spcAft>
              <a:buFont typeface="Wingdings 3"/>
              <a:buNone/>
              <a:defRPr/>
            </a:pPr>
            <a:endParaRPr lang="fr-FR" sz="4000" b="1" i="1" dirty="0" smtClean="0"/>
          </a:p>
          <a:p>
            <a:pPr marL="742950" indent="-742950" algn="ctr" eaLnBrk="1" fontAlgn="auto" hangingPunct="1">
              <a:spcAft>
                <a:spcPts val="0"/>
              </a:spcAft>
              <a:buFont typeface="Wingdings 3"/>
              <a:buNone/>
              <a:defRPr/>
            </a:pPr>
            <a:r>
              <a:rPr lang="fr-FR" sz="4000" b="1" i="1" dirty="0" smtClean="0"/>
              <a:t> Je vous remercie </a:t>
            </a:r>
          </a:p>
          <a:p>
            <a:pPr marL="742950" indent="-742950" algn="ctr" eaLnBrk="1" fontAlgn="auto" hangingPunct="1">
              <a:spcAft>
                <a:spcPts val="0"/>
              </a:spcAft>
              <a:buFont typeface="Wingdings 3"/>
              <a:buNone/>
              <a:defRPr/>
            </a:pPr>
            <a:r>
              <a:rPr lang="fr-FR" sz="4000" b="1" i="1" dirty="0" smtClean="0"/>
              <a:t>de votre aimable attention</a:t>
            </a:r>
            <a:endParaRPr lang="en-US" sz="4000" dirty="0"/>
          </a:p>
          <a:p>
            <a:pPr marL="365760" indent="-256032" eaLnBrk="1" fontAlgn="auto" hangingPunct="1">
              <a:spcAft>
                <a:spcPts val="0"/>
              </a:spcAft>
              <a:buFont typeface="Wingdings 3"/>
              <a:buNone/>
              <a:defRPr/>
            </a:pP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1876BC53-5041-4063-9439-F232F528AA25}" type="slidenum">
              <a:rPr lang="en-US"/>
              <a:pPr>
                <a:defRPr/>
              </a:pPr>
              <a:t>3</a:t>
            </a:fld>
            <a:endParaRPr lang="en-US"/>
          </a:p>
        </p:txBody>
      </p:sp>
      <p:sp>
        <p:nvSpPr>
          <p:cNvPr id="16385" name="Espace réservé du contenu 4"/>
          <p:cNvSpPr>
            <a:spLocks noGrp="1"/>
          </p:cNvSpPr>
          <p:nvPr>
            <p:ph idx="1"/>
          </p:nvPr>
        </p:nvSpPr>
        <p:spPr>
          <a:xfrm>
            <a:off x="457200" y="1357313"/>
            <a:ext cx="8229600" cy="4768850"/>
          </a:xfrm>
        </p:spPr>
        <p:txBody>
          <a:bodyPr/>
          <a:lstStyle/>
          <a:p>
            <a:pPr eaLnBrk="1" hangingPunct="1">
              <a:lnSpc>
                <a:spcPct val="90000"/>
              </a:lnSpc>
              <a:buFont typeface="Wingdings" pitchFamily="2" charset="2"/>
              <a:buChar char="v"/>
            </a:pPr>
            <a:r>
              <a:rPr lang="fr-FR" sz="2500" smtClean="0"/>
              <a:t>Revue documentaire limitée essentiellement aux travaux récents (documents et actes des AG de Tunis (2008) et Yaoundé (2009 et 2012), les études au Cameroun, à Madagascar et au Maroc et le document portant sur l’</a:t>
            </a:r>
            <a:r>
              <a:rPr lang="fr-FR" sz="2500" i="1" smtClean="0"/>
              <a:t>Evaluation à mi parcours</a:t>
            </a:r>
            <a:r>
              <a:rPr lang="fr-FR" sz="2500" smtClean="0"/>
              <a:t> du Projet Appui au Développement de l’Expertise FAR (ADEXFAR) financé par l’Agence Française de Développement).</a:t>
            </a:r>
          </a:p>
          <a:p>
            <a:pPr eaLnBrk="1" hangingPunct="1">
              <a:lnSpc>
                <a:spcPct val="90000"/>
              </a:lnSpc>
              <a:buFont typeface="Wingdings" pitchFamily="2" charset="2"/>
              <a:buChar char="v"/>
            </a:pPr>
            <a:r>
              <a:rPr lang="fr-FR" sz="2500" smtClean="0"/>
              <a:t>Entretiens téléphoniques avec les acteurs du CP, du SE, des représentants des OP et des partenaires techniques et financiers (Sur vingt huit (28) entretiens à réaliser seulement vingt (20) entretiens ont pu se dérouler normalement)</a:t>
            </a:r>
            <a:endParaRPr lang="en-US" sz="2500" smtClean="0"/>
          </a:p>
        </p:txBody>
      </p:sp>
      <p:sp>
        <p:nvSpPr>
          <p:cNvPr id="4" name="Titre 3"/>
          <p:cNvSpPr>
            <a:spLocks noGrp="1"/>
          </p:cNvSpPr>
          <p:nvPr>
            <p:ph type="title"/>
          </p:nvPr>
        </p:nvSpPr>
        <p:spPr>
          <a:xfrm>
            <a:off x="642910" y="274638"/>
            <a:ext cx="8358246" cy="868346"/>
          </a:xfrm>
        </p:spPr>
        <p:txBody>
          <a:bodyPr/>
          <a:lstStyle/>
          <a:p>
            <a:pPr eaLnBrk="1" fontAlgn="auto" hangingPunct="1">
              <a:spcAft>
                <a:spcPts val="0"/>
              </a:spcAft>
              <a:defRPr/>
            </a:pPr>
            <a:r>
              <a:rPr lang="fr-FR" sz="4000" dirty="0" smtClean="0">
                <a:solidFill>
                  <a:srgbClr val="00B050"/>
                </a:solidFill>
                <a:latin typeface="Bauhaus 93" pitchFamily="82" charset="0"/>
              </a:rPr>
              <a:t>2. </a:t>
            </a:r>
            <a:r>
              <a:rPr lang="fr-FR" sz="4000" dirty="0" smtClean="0">
                <a:solidFill>
                  <a:srgbClr val="00B050"/>
                </a:solidFill>
              </a:rPr>
              <a:t>METHODOLOGIE DE TRAVAIL</a:t>
            </a:r>
            <a:endParaRPr lang="en-US" sz="4000"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04F4E7FB-2DEB-4A34-B423-B1E7B57255D9}" type="slidenum">
              <a:rPr lang="en-US"/>
              <a:pPr>
                <a:defRPr/>
              </a:pPr>
              <a:t>4</a:t>
            </a:fld>
            <a:endParaRPr lang="en-US"/>
          </a:p>
        </p:txBody>
      </p:sp>
      <p:sp>
        <p:nvSpPr>
          <p:cNvPr id="17409" name="Espace réservé du contenu 4"/>
          <p:cNvSpPr>
            <a:spLocks noGrp="1"/>
          </p:cNvSpPr>
          <p:nvPr>
            <p:ph idx="1"/>
          </p:nvPr>
        </p:nvSpPr>
        <p:spPr>
          <a:xfrm>
            <a:off x="457200" y="1357313"/>
            <a:ext cx="8229600" cy="4768850"/>
          </a:xfrm>
        </p:spPr>
        <p:txBody>
          <a:bodyPr/>
          <a:lstStyle/>
          <a:p>
            <a:pPr eaLnBrk="1" hangingPunct="1">
              <a:buFont typeface="Wingdings" pitchFamily="2" charset="2"/>
              <a:buChar char="v"/>
            </a:pPr>
            <a:r>
              <a:rPr lang="fr-FR" smtClean="0"/>
              <a:t>Une vision unique mais éclatée de la FAR pour :</a:t>
            </a:r>
          </a:p>
          <a:p>
            <a:pPr eaLnBrk="1" hangingPunct="1">
              <a:buFontTx/>
              <a:buChar char="-"/>
            </a:pPr>
            <a:r>
              <a:rPr lang="fr-FR" b="1" smtClean="0"/>
              <a:t>Répondre aux besoins de l’agriculture</a:t>
            </a:r>
            <a:r>
              <a:rPr lang="fr-FR" smtClean="0"/>
              <a:t> </a:t>
            </a:r>
          </a:p>
          <a:p>
            <a:pPr eaLnBrk="1" hangingPunct="1">
              <a:buFontTx/>
              <a:buChar char="-"/>
            </a:pPr>
            <a:r>
              <a:rPr lang="fr-FR" b="1" smtClean="0"/>
              <a:t>Permettre aux personnes formées de s’épanouir</a:t>
            </a:r>
            <a:r>
              <a:rPr lang="fr-FR" smtClean="0"/>
              <a:t> </a:t>
            </a:r>
          </a:p>
          <a:p>
            <a:pPr eaLnBrk="1" hangingPunct="1">
              <a:buFontTx/>
              <a:buChar char="-"/>
            </a:pPr>
            <a:r>
              <a:rPr lang="fr-FR" b="1" smtClean="0"/>
              <a:t>Répondre aux nouvelles exigences de l’agriculture</a:t>
            </a:r>
            <a:r>
              <a:rPr lang="fr-FR" smtClean="0"/>
              <a:t> </a:t>
            </a:r>
            <a:endParaRPr lang="en-US" smtClean="0"/>
          </a:p>
        </p:txBody>
      </p:sp>
      <p:sp>
        <p:nvSpPr>
          <p:cNvPr id="4" name="Titre 3"/>
          <p:cNvSpPr>
            <a:spLocks noGrp="1"/>
          </p:cNvSpPr>
          <p:nvPr>
            <p:ph type="title"/>
          </p:nvPr>
        </p:nvSpPr>
        <p:spPr>
          <a:xfrm>
            <a:off x="642910" y="274638"/>
            <a:ext cx="8358246" cy="868346"/>
          </a:xfrm>
        </p:spPr>
        <p:txBody>
          <a:bodyPr/>
          <a:lstStyle/>
          <a:p>
            <a:pPr eaLnBrk="1" fontAlgn="auto" hangingPunct="1">
              <a:spcAft>
                <a:spcPts val="0"/>
              </a:spcAft>
              <a:defRPr/>
            </a:pPr>
            <a:r>
              <a:rPr lang="fr-FR" sz="4000" dirty="0" smtClean="0">
                <a:solidFill>
                  <a:srgbClr val="00B050"/>
                </a:solidFill>
                <a:latin typeface="Kristen ITC" pitchFamily="66" charset="0"/>
              </a:rPr>
              <a:t>3. La FAR de quoi parle-t-on?</a:t>
            </a:r>
            <a:endParaRPr lang="en-US" sz="4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F5432879-9925-4917-9871-6DCD7CC2BEEC}" type="slidenum">
              <a:rPr lang="en-US"/>
              <a:pPr>
                <a:defRPr/>
              </a:pPr>
              <a:t>5</a:t>
            </a:fld>
            <a:endParaRPr lang="en-US"/>
          </a:p>
        </p:txBody>
      </p:sp>
      <p:sp>
        <p:nvSpPr>
          <p:cNvPr id="18433" name="Espace réservé du contenu 4"/>
          <p:cNvSpPr>
            <a:spLocks noGrp="1"/>
          </p:cNvSpPr>
          <p:nvPr>
            <p:ph idx="1"/>
          </p:nvPr>
        </p:nvSpPr>
        <p:spPr>
          <a:xfrm>
            <a:off x="457200" y="1357313"/>
            <a:ext cx="8229600" cy="4768850"/>
          </a:xfrm>
        </p:spPr>
        <p:txBody>
          <a:bodyPr/>
          <a:lstStyle/>
          <a:p>
            <a:pPr eaLnBrk="1" hangingPunct="1">
              <a:lnSpc>
                <a:spcPct val="80000"/>
              </a:lnSpc>
              <a:buFont typeface="Wingdings" pitchFamily="2" charset="2"/>
              <a:buChar char="v"/>
            </a:pPr>
            <a:r>
              <a:rPr lang="fr-FR" sz="2300" b="1" smtClean="0"/>
              <a:t>Plusieurs missions multiples pour la FAR</a:t>
            </a:r>
            <a:r>
              <a:rPr lang="en-US" sz="2300" b="1" smtClean="0"/>
              <a:t> </a:t>
            </a:r>
            <a:r>
              <a:rPr lang="fr-FR" sz="2300" smtClean="0"/>
              <a:t>:</a:t>
            </a:r>
          </a:p>
          <a:p>
            <a:pPr eaLnBrk="1" hangingPunct="1">
              <a:lnSpc>
                <a:spcPct val="80000"/>
              </a:lnSpc>
              <a:buFontTx/>
              <a:buChar char="-"/>
            </a:pPr>
            <a:r>
              <a:rPr lang="fr-FR" sz="3000" smtClean="0"/>
              <a:t>Missions de formation initiale et continue pour faire face aux besoins de l’agriculture en capital humain et en qualifications de ressources humaines</a:t>
            </a:r>
            <a:endParaRPr lang="en-US" sz="3000" smtClean="0"/>
          </a:p>
          <a:p>
            <a:pPr eaLnBrk="1" hangingPunct="1">
              <a:lnSpc>
                <a:spcPct val="80000"/>
              </a:lnSpc>
              <a:buFontTx/>
              <a:buChar char="-"/>
            </a:pPr>
            <a:r>
              <a:rPr lang="fr-FR" sz="3000" smtClean="0"/>
              <a:t>Missions d’insertion sociale et professionnelle pour permettre aux personnes formées de s’épanouir</a:t>
            </a:r>
            <a:endParaRPr lang="en-US" sz="3000" smtClean="0"/>
          </a:p>
          <a:p>
            <a:pPr eaLnBrk="1" hangingPunct="1">
              <a:lnSpc>
                <a:spcPct val="80000"/>
              </a:lnSpc>
              <a:buFontTx/>
              <a:buChar char="-"/>
            </a:pPr>
            <a:r>
              <a:rPr lang="fr-FR" sz="3000" smtClean="0"/>
              <a:t>Missions de développement des capacités et du capital humain pour répondre aux nouvelles exigences de l’agriculture </a:t>
            </a:r>
            <a:endParaRPr lang="en-US" sz="2300" smtClean="0"/>
          </a:p>
        </p:txBody>
      </p:sp>
      <p:sp>
        <p:nvSpPr>
          <p:cNvPr id="4" name="Titre 3"/>
          <p:cNvSpPr>
            <a:spLocks noGrp="1"/>
          </p:cNvSpPr>
          <p:nvPr>
            <p:ph type="title"/>
          </p:nvPr>
        </p:nvSpPr>
        <p:spPr>
          <a:xfrm>
            <a:off x="642910" y="274638"/>
            <a:ext cx="8358246" cy="868346"/>
          </a:xfrm>
        </p:spPr>
        <p:txBody>
          <a:bodyPr/>
          <a:lstStyle/>
          <a:p>
            <a:pPr eaLnBrk="1" fontAlgn="auto" hangingPunct="1">
              <a:spcAft>
                <a:spcPts val="0"/>
              </a:spcAft>
              <a:defRPr/>
            </a:pPr>
            <a:r>
              <a:rPr lang="fr-FR" sz="4000" dirty="0" smtClean="0">
                <a:solidFill>
                  <a:srgbClr val="00B050"/>
                </a:solidFill>
                <a:latin typeface="Kristen ITC" pitchFamily="66" charset="0"/>
              </a:rPr>
              <a:t>3. La FAR de quoi parle-t-on?</a:t>
            </a:r>
            <a:endParaRPr lang="en-US" sz="4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236B7CC9-CF01-4F85-8CBE-C89D248B3086}" type="slidenum">
              <a:rPr lang="en-US"/>
              <a:pPr>
                <a:defRPr/>
              </a:pPr>
              <a:t>6</a:t>
            </a:fld>
            <a:endParaRPr lang="en-US"/>
          </a:p>
        </p:txBody>
      </p:sp>
      <p:sp>
        <p:nvSpPr>
          <p:cNvPr id="19457" name="Espace réservé du contenu 4"/>
          <p:cNvSpPr>
            <a:spLocks noGrp="1"/>
          </p:cNvSpPr>
          <p:nvPr>
            <p:ph idx="1"/>
          </p:nvPr>
        </p:nvSpPr>
        <p:spPr>
          <a:xfrm>
            <a:off x="457200" y="1357313"/>
            <a:ext cx="8229600" cy="4768850"/>
          </a:xfrm>
        </p:spPr>
        <p:txBody>
          <a:bodyPr/>
          <a:lstStyle/>
          <a:p>
            <a:pPr eaLnBrk="1" hangingPunct="1">
              <a:buFont typeface="Wingdings" pitchFamily="2" charset="2"/>
              <a:buChar char="v"/>
            </a:pPr>
            <a:r>
              <a:rPr lang="fr-FR" smtClean="0"/>
              <a:t>les enjeux à prendre en compte</a:t>
            </a:r>
            <a:r>
              <a:rPr lang="en-US" smtClean="0"/>
              <a:t> :</a:t>
            </a:r>
          </a:p>
          <a:p>
            <a:pPr eaLnBrk="1" hangingPunct="1">
              <a:buFont typeface="Wingdings 3" pitchFamily="18" charset="2"/>
              <a:buNone/>
            </a:pPr>
            <a:endParaRPr lang="en-US" smtClean="0"/>
          </a:p>
          <a:p>
            <a:pPr eaLnBrk="1" hangingPunct="1">
              <a:buFontTx/>
              <a:buChar char="-"/>
            </a:pPr>
            <a:r>
              <a:rPr lang="fr-FR" b="1" smtClean="0"/>
              <a:t>Former des citoyens responsables et organisés et en nombre</a:t>
            </a:r>
          </a:p>
          <a:p>
            <a:pPr eaLnBrk="1" hangingPunct="1">
              <a:buFontTx/>
              <a:buChar char="-"/>
            </a:pPr>
            <a:r>
              <a:rPr lang="fr-FR" b="1" smtClean="0"/>
              <a:t>Former et insérer des jeunes en grand nombre </a:t>
            </a:r>
            <a:endParaRPr lang="en-US" smtClean="0"/>
          </a:p>
          <a:p>
            <a:pPr eaLnBrk="1" hangingPunct="1">
              <a:buFontTx/>
              <a:buChar char="-"/>
            </a:pPr>
            <a:r>
              <a:rPr lang="fr-FR" b="1" smtClean="0"/>
              <a:t>Former des techniciens pour accompagner, encadrer </a:t>
            </a:r>
            <a:endParaRPr lang="en-US" smtClean="0"/>
          </a:p>
        </p:txBody>
      </p:sp>
      <p:sp>
        <p:nvSpPr>
          <p:cNvPr id="4" name="Titre 3"/>
          <p:cNvSpPr>
            <a:spLocks noGrp="1"/>
          </p:cNvSpPr>
          <p:nvPr>
            <p:ph type="title"/>
          </p:nvPr>
        </p:nvSpPr>
        <p:spPr>
          <a:xfrm>
            <a:off x="642910" y="274638"/>
            <a:ext cx="8358246" cy="868346"/>
          </a:xfrm>
        </p:spPr>
        <p:txBody>
          <a:bodyPr/>
          <a:lstStyle/>
          <a:p>
            <a:pPr eaLnBrk="1" fontAlgn="auto" hangingPunct="1">
              <a:spcAft>
                <a:spcPts val="0"/>
              </a:spcAft>
              <a:defRPr/>
            </a:pPr>
            <a:r>
              <a:rPr lang="fr-FR" sz="4000" dirty="0" smtClean="0">
                <a:solidFill>
                  <a:srgbClr val="00B050"/>
                </a:solidFill>
                <a:latin typeface="Kristen ITC" pitchFamily="66" charset="0"/>
              </a:rPr>
              <a:t>3. La FAR de quoi parle-t-on?</a:t>
            </a:r>
            <a:endParaRPr lang="en-US" sz="4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ACF78B89-9F5D-4B03-ABF4-E3564E1D3FCD}" type="slidenum">
              <a:rPr lang="en-US"/>
              <a:pPr>
                <a:defRPr/>
              </a:pPr>
              <a:t>7</a:t>
            </a:fld>
            <a:endParaRPr lang="en-US"/>
          </a:p>
        </p:txBody>
      </p:sp>
      <p:sp>
        <p:nvSpPr>
          <p:cNvPr id="5" name="Espace réservé du contenu 4"/>
          <p:cNvSpPr>
            <a:spLocks noGrp="1"/>
          </p:cNvSpPr>
          <p:nvPr>
            <p:ph idx="1"/>
          </p:nvPr>
        </p:nvSpPr>
        <p:spPr>
          <a:xfrm>
            <a:off x="457200" y="1357313"/>
            <a:ext cx="8229600" cy="4768850"/>
          </a:xfrm>
        </p:spPr>
        <p:txBody>
          <a:bodyPr>
            <a:normAutofit fontScale="85000" lnSpcReduction="20000"/>
          </a:bodyPr>
          <a:lstStyle/>
          <a:p>
            <a:pPr marL="365760" indent="-256032" eaLnBrk="1" fontAlgn="auto" hangingPunct="1">
              <a:spcAft>
                <a:spcPts val="0"/>
              </a:spcAft>
              <a:buFont typeface="Wingdings" pitchFamily="2" charset="2"/>
              <a:buChar char="v"/>
              <a:defRPr/>
            </a:pPr>
            <a:r>
              <a:rPr lang="fr-FR" dirty="0"/>
              <a:t>Au niveau de la FAR plusieurs acteurs ou groupes d’acteurs coexistent, travaillent et interagissent pour en faire un pion important de la politique économique et social. Mais les activités conduites par chaque acteur peuvent différer ; il en est de même pour les positions occupées et les rôles joués par les uns et les </a:t>
            </a:r>
            <a:r>
              <a:rPr lang="fr-FR" dirty="0" smtClean="0"/>
              <a:t>autres:</a:t>
            </a:r>
          </a:p>
          <a:p>
            <a:pPr marL="365760" indent="-256032" eaLnBrk="1" fontAlgn="auto" hangingPunct="1">
              <a:spcAft>
                <a:spcPts val="0"/>
              </a:spcAft>
              <a:buFontTx/>
              <a:buChar char="-"/>
              <a:defRPr/>
            </a:pPr>
            <a:r>
              <a:rPr lang="fr-FR" b="1" dirty="0" smtClean="0"/>
              <a:t>Les </a:t>
            </a:r>
            <a:r>
              <a:rPr lang="fr-FR" b="1" dirty="0"/>
              <a:t>acteurs institutionnels </a:t>
            </a:r>
            <a:r>
              <a:rPr lang="fr-FR" b="1" dirty="0" smtClean="0"/>
              <a:t>étatiques</a:t>
            </a:r>
          </a:p>
          <a:p>
            <a:pPr marL="365760" indent="-256032" eaLnBrk="1" fontAlgn="auto" hangingPunct="1">
              <a:spcAft>
                <a:spcPts val="0"/>
              </a:spcAft>
              <a:buFontTx/>
              <a:buChar char="-"/>
              <a:defRPr/>
            </a:pPr>
            <a:r>
              <a:rPr lang="fr-FR" b="1" dirty="0"/>
              <a:t>Les collectivités locales et territoriales</a:t>
            </a:r>
            <a:endParaRPr lang="en-US" dirty="0"/>
          </a:p>
          <a:p>
            <a:pPr marL="365760" indent="-256032" eaLnBrk="1" fontAlgn="auto" hangingPunct="1">
              <a:spcAft>
                <a:spcPts val="0"/>
              </a:spcAft>
              <a:buFontTx/>
              <a:buChar char="-"/>
              <a:defRPr/>
            </a:pPr>
            <a:r>
              <a:rPr lang="fr-FR" b="1" dirty="0"/>
              <a:t>Les professionnels en amont et en aval de la production et leurs organisations</a:t>
            </a:r>
            <a:endParaRPr lang="en-US" dirty="0"/>
          </a:p>
          <a:p>
            <a:pPr marL="365760" indent="-256032" eaLnBrk="1" fontAlgn="auto" hangingPunct="1">
              <a:spcAft>
                <a:spcPts val="0"/>
              </a:spcAft>
              <a:buFontTx/>
              <a:buChar char="-"/>
              <a:defRPr/>
            </a:pPr>
            <a:r>
              <a:rPr lang="fr-FR" b="1" dirty="0"/>
              <a:t>Les acteurs dans les dispositifs de FAR</a:t>
            </a:r>
            <a:endParaRPr lang="en-US" dirty="0"/>
          </a:p>
          <a:p>
            <a:pPr marL="365760" indent="-256032" eaLnBrk="1" fontAlgn="auto" hangingPunct="1">
              <a:spcAft>
                <a:spcPts val="0"/>
              </a:spcAft>
              <a:buFontTx/>
              <a:buChar char="-"/>
              <a:defRPr/>
            </a:pPr>
            <a:r>
              <a:rPr lang="fr-FR" b="1" dirty="0"/>
              <a:t>Les partenaires techniques et financiers</a:t>
            </a:r>
            <a:endParaRPr lang="en-US" dirty="0"/>
          </a:p>
          <a:p>
            <a:pPr marL="365760" indent="-256032" eaLnBrk="1" fontAlgn="auto" hangingPunct="1">
              <a:spcAft>
                <a:spcPts val="0"/>
              </a:spcAft>
              <a:buFontTx/>
              <a:buChar char="-"/>
              <a:defRPr/>
            </a:pPr>
            <a:r>
              <a:rPr lang="fr-FR" b="1" dirty="0"/>
              <a:t>La recherche, le conseil/vulgarisation et les organismes d’appui</a:t>
            </a:r>
            <a:endParaRPr lang="en-US" dirty="0"/>
          </a:p>
          <a:p>
            <a:pPr marL="365760" indent="-256032" eaLnBrk="1" fontAlgn="auto" hangingPunct="1">
              <a:spcAft>
                <a:spcPts val="0"/>
              </a:spcAft>
              <a:buFontTx/>
              <a:buChar char="-"/>
              <a:defRPr/>
            </a:pPr>
            <a:endParaRPr lang="en-US" dirty="0"/>
          </a:p>
          <a:p>
            <a:pPr marL="365760" indent="-256032" eaLnBrk="1" fontAlgn="auto" hangingPunct="1">
              <a:spcAft>
                <a:spcPts val="0"/>
              </a:spcAft>
              <a:buFont typeface="Wingdings 3"/>
              <a:buNone/>
              <a:defRPr/>
            </a:pPr>
            <a:endParaRPr lang="en-US" dirty="0" smtClean="0"/>
          </a:p>
        </p:txBody>
      </p:sp>
      <p:sp>
        <p:nvSpPr>
          <p:cNvPr id="4" name="Titre 3"/>
          <p:cNvSpPr>
            <a:spLocks noGrp="1"/>
          </p:cNvSpPr>
          <p:nvPr>
            <p:ph type="title"/>
          </p:nvPr>
        </p:nvSpPr>
        <p:spPr>
          <a:xfrm>
            <a:off x="642910" y="274638"/>
            <a:ext cx="8358246" cy="868346"/>
          </a:xfrm>
        </p:spPr>
        <p:txBody>
          <a:bodyPr/>
          <a:lstStyle/>
          <a:p>
            <a:pPr eaLnBrk="1" fontAlgn="auto" hangingPunct="1">
              <a:spcAft>
                <a:spcPts val="0"/>
              </a:spcAft>
              <a:defRPr/>
            </a:pPr>
            <a:r>
              <a:rPr lang="fr-FR" sz="4000" dirty="0" smtClean="0">
                <a:solidFill>
                  <a:srgbClr val="00B050"/>
                </a:solidFill>
                <a:latin typeface="Kristen ITC" pitchFamily="66" charset="0"/>
              </a:rPr>
              <a:t>4. La FAR qui est acteur ?</a:t>
            </a:r>
            <a:endParaRPr lang="en-US" sz="4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1A2B0802-4666-42B4-A0D6-A2266F78ADB6}" type="slidenum">
              <a:rPr lang="en-US"/>
              <a:pPr>
                <a:defRPr/>
              </a:pPr>
              <a:t>8</a:t>
            </a:fld>
            <a:endParaRPr lang="en-US"/>
          </a:p>
        </p:txBody>
      </p:sp>
      <p:sp>
        <p:nvSpPr>
          <p:cNvPr id="5" name="Espace réservé du contenu 4"/>
          <p:cNvSpPr>
            <a:spLocks noGrp="1"/>
          </p:cNvSpPr>
          <p:nvPr>
            <p:ph idx="1"/>
          </p:nvPr>
        </p:nvSpPr>
        <p:spPr>
          <a:xfrm>
            <a:off x="457200" y="1357313"/>
            <a:ext cx="8229600" cy="5000625"/>
          </a:xfrm>
        </p:spPr>
        <p:txBody>
          <a:bodyPr>
            <a:normAutofit fontScale="47500" lnSpcReduction="20000"/>
          </a:bodyPr>
          <a:lstStyle/>
          <a:p>
            <a:pPr marL="365760" indent="-256032" eaLnBrk="1" fontAlgn="auto" hangingPunct="1">
              <a:spcAft>
                <a:spcPts val="0"/>
              </a:spcAft>
              <a:buFont typeface="Wingdings" pitchFamily="2" charset="2"/>
              <a:buChar char="v"/>
              <a:defRPr/>
            </a:pPr>
            <a:r>
              <a:rPr lang="fr-FR" sz="3800" b="1" dirty="0"/>
              <a:t>Une grande complexité et une grosse ambigüité</a:t>
            </a:r>
            <a:endParaRPr lang="en-US" sz="3800" dirty="0"/>
          </a:p>
          <a:p>
            <a:pPr marL="365760" indent="-256032" eaLnBrk="1" fontAlgn="auto" hangingPunct="1">
              <a:spcAft>
                <a:spcPts val="0"/>
              </a:spcAft>
              <a:buFont typeface="Wingdings" pitchFamily="2" charset="2"/>
              <a:buChar char="v"/>
              <a:defRPr/>
            </a:pPr>
            <a:r>
              <a:rPr lang="fr-FR" sz="3800" b="1" dirty="0"/>
              <a:t>Une organisation géographique du dispositif comme réponse aux défis des territoires</a:t>
            </a:r>
            <a:endParaRPr lang="en-US" sz="3800" dirty="0"/>
          </a:p>
          <a:p>
            <a:pPr marL="365760" indent="-256032" eaLnBrk="1" fontAlgn="auto" hangingPunct="1">
              <a:spcAft>
                <a:spcPts val="0"/>
              </a:spcAft>
              <a:buFont typeface="Wingdings" pitchFamily="2" charset="2"/>
              <a:buChar char="v"/>
              <a:defRPr/>
            </a:pPr>
            <a:r>
              <a:rPr lang="fr-FR" sz="3800" b="1" dirty="0"/>
              <a:t>Les types d’agriculture et la professionnalisation : un débat polémique constant</a:t>
            </a:r>
            <a:endParaRPr lang="en-US" sz="3800" dirty="0"/>
          </a:p>
          <a:p>
            <a:pPr marL="365760" indent="-256032" eaLnBrk="1" fontAlgn="auto" hangingPunct="1">
              <a:spcAft>
                <a:spcPts val="0"/>
              </a:spcAft>
              <a:buFont typeface="Wingdings" pitchFamily="2" charset="2"/>
              <a:buChar char="v"/>
              <a:defRPr/>
            </a:pPr>
            <a:r>
              <a:rPr lang="fr-FR" sz="3800" b="1" dirty="0"/>
              <a:t>Formation initiale et continue : des ruptures à entreprendre </a:t>
            </a:r>
            <a:endParaRPr lang="en-US" sz="3800" dirty="0"/>
          </a:p>
          <a:p>
            <a:pPr marL="365760" indent="-256032" eaLnBrk="1" fontAlgn="auto" hangingPunct="1">
              <a:spcAft>
                <a:spcPts val="0"/>
              </a:spcAft>
              <a:buFont typeface="Wingdings" pitchFamily="2" charset="2"/>
              <a:buChar char="v"/>
              <a:defRPr/>
            </a:pPr>
            <a:r>
              <a:rPr lang="fr-FR" sz="3800" b="1" dirty="0"/>
              <a:t>La FAR dans les politiques publiques entre réalités et absences</a:t>
            </a:r>
            <a:endParaRPr lang="en-US" sz="3800" dirty="0"/>
          </a:p>
          <a:p>
            <a:pPr marL="365760" indent="-256032" eaLnBrk="1" fontAlgn="auto" hangingPunct="1">
              <a:spcAft>
                <a:spcPts val="0"/>
              </a:spcAft>
              <a:buFont typeface="Wingdings" pitchFamily="2" charset="2"/>
              <a:buChar char="v"/>
              <a:defRPr/>
            </a:pPr>
            <a:r>
              <a:rPr lang="fr-FR" sz="3800" b="1" dirty="0"/>
              <a:t>Des dispositifs gérés quasi exclusivement par les acteurs institutionnels</a:t>
            </a:r>
            <a:endParaRPr lang="en-US" sz="3800" dirty="0"/>
          </a:p>
          <a:p>
            <a:pPr marL="365760" indent="-256032" eaLnBrk="1" fontAlgn="auto" hangingPunct="1">
              <a:spcAft>
                <a:spcPts val="0"/>
              </a:spcAft>
              <a:buFont typeface="Wingdings" pitchFamily="2" charset="2"/>
              <a:buChar char="v"/>
              <a:defRPr/>
            </a:pPr>
            <a:r>
              <a:rPr lang="fr-FR" sz="3800" b="1" dirty="0"/>
              <a:t>Le financement de la FAR : une équation à deux inconnues à résoudre</a:t>
            </a:r>
            <a:endParaRPr lang="en-US" sz="3800" dirty="0"/>
          </a:p>
          <a:p>
            <a:pPr marL="365760" indent="-256032" eaLnBrk="1" fontAlgn="auto" hangingPunct="1">
              <a:spcAft>
                <a:spcPts val="0"/>
              </a:spcAft>
              <a:buFont typeface="Wingdings" pitchFamily="2" charset="2"/>
              <a:buChar char="v"/>
              <a:defRPr/>
            </a:pPr>
            <a:r>
              <a:rPr lang="fr-FR" sz="3800" b="1" i="1" dirty="0"/>
              <a:t>Les organisations professionnelles, la société civile rurale : une participation </a:t>
            </a:r>
            <a:r>
              <a:rPr lang="fr-FR" sz="3800" b="1" i="1" dirty="0" smtClean="0"/>
              <a:t>mitigée</a:t>
            </a:r>
          </a:p>
          <a:p>
            <a:pPr marL="365760" indent="-256032" eaLnBrk="1" fontAlgn="auto" hangingPunct="1">
              <a:spcAft>
                <a:spcPts val="0"/>
              </a:spcAft>
              <a:buFont typeface="Wingdings" pitchFamily="2" charset="2"/>
              <a:buChar char="v"/>
              <a:defRPr/>
            </a:pPr>
            <a:r>
              <a:rPr lang="fr-FR" sz="3800" b="1" dirty="0"/>
              <a:t>Des compétences en management pour participer</a:t>
            </a:r>
            <a:endParaRPr lang="en-US" sz="3800" dirty="0"/>
          </a:p>
          <a:p>
            <a:pPr marL="365760" indent="-256032" eaLnBrk="1" fontAlgn="auto" hangingPunct="1">
              <a:spcAft>
                <a:spcPts val="0"/>
              </a:spcAft>
              <a:buFont typeface="Wingdings" pitchFamily="2" charset="2"/>
              <a:buChar char="v"/>
              <a:defRPr/>
            </a:pPr>
            <a:r>
              <a:rPr lang="fr-FR" sz="3800" b="1" dirty="0"/>
              <a:t>Accompagner les jeunes formés </a:t>
            </a:r>
            <a:endParaRPr lang="en-US" sz="3800" dirty="0"/>
          </a:p>
          <a:p>
            <a:pPr marL="365760" indent="-256032" eaLnBrk="1" fontAlgn="auto" hangingPunct="1">
              <a:spcAft>
                <a:spcPts val="0"/>
              </a:spcAft>
              <a:buFont typeface="Wingdings" pitchFamily="2" charset="2"/>
              <a:buChar char="v"/>
              <a:defRPr/>
            </a:pPr>
            <a:r>
              <a:rPr lang="fr-FR" sz="3800" b="1" dirty="0"/>
              <a:t>La FAR, le rural à bien prendre en </a:t>
            </a:r>
            <a:r>
              <a:rPr lang="fr-FR" sz="3800" b="1" dirty="0" smtClean="0"/>
              <a:t>compte</a:t>
            </a:r>
            <a:endParaRPr lang="en-US" sz="3800" dirty="0"/>
          </a:p>
          <a:p>
            <a:pPr marL="365760" indent="-256032" eaLnBrk="1" fontAlgn="auto" hangingPunct="1">
              <a:spcAft>
                <a:spcPts val="0"/>
              </a:spcAft>
              <a:buFont typeface="Wingdings 3"/>
              <a:buNone/>
              <a:defRPr/>
            </a:pPr>
            <a:endParaRPr lang="en-US" dirty="0" smtClean="0"/>
          </a:p>
        </p:txBody>
      </p:sp>
      <p:sp>
        <p:nvSpPr>
          <p:cNvPr id="4" name="Titre 3"/>
          <p:cNvSpPr>
            <a:spLocks noGrp="1"/>
          </p:cNvSpPr>
          <p:nvPr>
            <p:ph type="title"/>
          </p:nvPr>
        </p:nvSpPr>
        <p:spPr>
          <a:xfrm>
            <a:off x="0" y="274638"/>
            <a:ext cx="9144000" cy="868346"/>
          </a:xfrm>
        </p:spPr>
        <p:txBody>
          <a:bodyPr>
            <a:normAutofit fontScale="90000"/>
          </a:bodyPr>
          <a:lstStyle/>
          <a:p>
            <a:pPr eaLnBrk="1" fontAlgn="auto" hangingPunct="1">
              <a:spcAft>
                <a:spcPts val="0"/>
              </a:spcAft>
              <a:defRPr/>
            </a:pPr>
            <a:r>
              <a:rPr lang="fr-FR" sz="4000" dirty="0" smtClean="0">
                <a:solidFill>
                  <a:srgbClr val="00B050"/>
                </a:solidFill>
                <a:latin typeface="Kristen ITC" pitchFamily="66" charset="0"/>
              </a:rPr>
              <a:t>5. La FAR quelles options stratégiques ?</a:t>
            </a:r>
            <a:endParaRPr lang="en-US" sz="4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DBB5C13E-BA7C-44BB-9F5E-D54CDFDFCEBA}" type="slidenum">
              <a:rPr lang="en-US"/>
              <a:pPr>
                <a:defRPr/>
              </a:pPr>
              <a:t>9</a:t>
            </a:fld>
            <a:endParaRPr lang="en-US"/>
          </a:p>
        </p:txBody>
      </p:sp>
      <p:sp>
        <p:nvSpPr>
          <p:cNvPr id="22529" name="Espace réservé du contenu 4"/>
          <p:cNvSpPr>
            <a:spLocks noGrp="1"/>
          </p:cNvSpPr>
          <p:nvPr>
            <p:ph idx="1"/>
          </p:nvPr>
        </p:nvSpPr>
        <p:spPr>
          <a:xfrm>
            <a:off x="457200" y="1357313"/>
            <a:ext cx="8229600" cy="5000625"/>
          </a:xfrm>
        </p:spPr>
        <p:txBody>
          <a:bodyPr/>
          <a:lstStyle/>
          <a:p>
            <a:pPr eaLnBrk="1" hangingPunct="1">
              <a:lnSpc>
                <a:spcPct val="90000"/>
              </a:lnSpc>
              <a:buFont typeface="Wingdings" pitchFamily="2" charset="2"/>
              <a:buChar char="v"/>
            </a:pPr>
            <a:r>
              <a:rPr lang="fr-FR" sz="3600" b="1" i="1" smtClean="0"/>
              <a:t>La FAR un creuset de la réflexion sur la formation de masse</a:t>
            </a:r>
          </a:p>
          <a:p>
            <a:pPr eaLnBrk="1" hangingPunct="1">
              <a:lnSpc>
                <a:spcPct val="90000"/>
              </a:lnSpc>
              <a:buFont typeface="Wingdings 3" pitchFamily="18" charset="2"/>
              <a:buNone/>
            </a:pPr>
            <a:r>
              <a:rPr lang="fr-FR" b="1" i="1" smtClean="0"/>
              <a:t>‘</a:t>
            </a:r>
            <a:r>
              <a:rPr lang="fr-FR" i="1" smtClean="0"/>
              <a:t>’La vision que nous avons de la FAR ……. est de voir la réflexion sur la formation de masse en milieu rural soutenue et renforcée dans le cadre de la politique nationale de développement agricole et rural ; en d’autres termes, la formation des agriculteurs et des populations rurales en contribuant à la création et au développement de dispositifs de formations agricoles , techniques et professionnelles adaptés à leurs demandes’’.</a:t>
            </a:r>
            <a:endParaRPr lang="en-US" i="1" smtClean="0"/>
          </a:p>
        </p:txBody>
      </p:sp>
      <p:sp>
        <p:nvSpPr>
          <p:cNvPr id="4" name="Titre 3"/>
          <p:cNvSpPr>
            <a:spLocks noGrp="1"/>
          </p:cNvSpPr>
          <p:nvPr>
            <p:ph type="title"/>
          </p:nvPr>
        </p:nvSpPr>
        <p:spPr>
          <a:xfrm>
            <a:off x="0" y="274638"/>
            <a:ext cx="9144000" cy="868346"/>
          </a:xfrm>
        </p:spPr>
        <p:txBody>
          <a:bodyPr/>
          <a:lstStyle/>
          <a:p>
            <a:pPr eaLnBrk="1" fontAlgn="auto" hangingPunct="1">
              <a:spcAft>
                <a:spcPts val="0"/>
              </a:spcAft>
              <a:defRPr/>
            </a:pPr>
            <a:r>
              <a:rPr lang="fr-FR" sz="3000" dirty="0" smtClean="0">
                <a:solidFill>
                  <a:srgbClr val="00B050"/>
                </a:solidFill>
                <a:latin typeface="Kristen ITC" pitchFamily="66" charset="0"/>
              </a:rPr>
              <a:t>6. La FAR , des membres, quelles expressions ?</a:t>
            </a:r>
            <a:endParaRPr lang="en-US" sz="3000" dirty="0">
              <a:solidFill>
                <a:srgbClr val="00B050"/>
              </a:solidFill>
              <a:latin typeface="Kristen ITC"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199</TotalTime>
  <Words>1730</Words>
  <Application>Microsoft Office PowerPoint</Application>
  <PresentationFormat>Affichage à l'écran (4:3)</PresentationFormat>
  <Paragraphs>115</Paragraphs>
  <Slides>26</Slides>
  <Notes>2</Notes>
  <HiddenSlides>0</HiddenSlides>
  <MMClips>0</MMClips>
  <ScaleCrop>false</ScaleCrop>
  <HeadingPairs>
    <vt:vector size="6" baseType="variant">
      <vt:variant>
        <vt:lpstr>Polices utilisées</vt:lpstr>
      </vt:variant>
      <vt:variant>
        <vt:i4>7</vt:i4>
      </vt:variant>
      <vt:variant>
        <vt:lpstr>Modèle de conception</vt:lpstr>
      </vt:variant>
      <vt:variant>
        <vt:i4>8</vt:i4>
      </vt:variant>
      <vt:variant>
        <vt:lpstr>Titres des diapositives</vt:lpstr>
      </vt:variant>
      <vt:variant>
        <vt:i4>26</vt:i4>
      </vt:variant>
    </vt:vector>
  </HeadingPairs>
  <TitlesOfParts>
    <vt:vector size="41" baseType="lpstr">
      <vt:lpstr>Arial</vt:lpstr>
      <vt:lpstr>Lucida Sans Unicode</vt:lpstr>
      <vt:lpstr>Wingdings 3</vt:lpstr>
      <vt:lpstr>Verdana</vt:lpstr>
      <vt:lpstr>Wingdings 2</vt:lpstr>
      <vt:lpstr>Calibri</vt:lpstr>
      <vt:lpstr>Wingdings</vt:lpstr>
      <vt:lpstr>Rotonde</vt:lpstr>
      <vt:lpstr>Rotonde</vt:lpstr>
      <vt:lpstr>Rotonde</vt:lpstr>
      <vt:lpstr>Rotonde</vt:lpstr>
      <vt:lpstr>Rotonde</vt:lpstr>
      <vt:lpstr>Rotonde</vt:lpstr>
      <vt:lpstr>Rotonde</vt: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Company>Owner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COMMUNE DEVELOPPEE AU SEIN DU R.FAR</dc:title>
  <dc:creator>Owner</dc:creator>
  <cp:lastModifiedBy>Besson</cp:lastModifiedBy>
  <cp:revision>30</cp:revision>
  <dcterms:created xsi:type="dcterms:W3CDTF">2013-11-24T19:25:33Z</dcterms:created>
  <dcterms:modified xsi:type="dcterms:W3CDTF">2013-11-26T19:10:37Z</dcterms:modified>
</cp:coreProperties>
</file>