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4" r:id="rId2"/>
    <p:sldId id="261" r:id="rId3"/>
    <p:sldId id="265" r:id="rId4"/>
    <p:sldId id="267" r:id="rId5"/>
    <p:sldId id="268" r:id="rId6"/>
    <p:sldId id="266" r:id="rId7"/>
    <p:sldId id="269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663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8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1" d="100"/>
          <a:sy n="101" d="100"/>
        </p:scale>
        <p:origin x="-2532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FD91F31-846E-4A99-B24F-DA53B04D1249}" type="datetimeFigureOut">
              <a:rPr lang="en-US"/>
              <a:pPr>
                <a:defRPr/>
              </a:pPr>
              <a:t>12/2/2013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7C2F4D7-1FF0-4870-9CD9-5B1E0C796C6B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68546DA-8239-4481-A3D3-200A2E41D327}" type="datetimeFigureOut">
              <a:rPr lang="fr-FR"/>
              <a:pPr/>
              <a:t>02/12/2013</a:t>
            </a:fld>
            <a:endParaRPr lang="fr-FR"/>
          </a:p>
        </p:txBody>
      </p:sp>
      <p:sp>
        <p:nvSpPr>
          <p:cNvPr id="1434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0F01B47-3D96-4E25-9067-1C933B39C4AD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0E6B4E-3BAC-40A0-ADBC-58726CCA62AB}" type="slidenum">
              <a:rPr lang="fr-FR"/>
              <a:pPr/>
              <a:t>5</a:t>
            </a:fld>
            <a:endParaRPr lang="fr-FR"/>
          </a:p>
        </p:txBody>
      </p:sp>
      <p:sp>
        <p:nvSpPr>
          <p:cNvPr id="153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1aCGIAR.jpg"/>
          <p:cNvPicPr>
            <a:picLocks noChangeAspect="1"/>
          </p:cNvPicPr>
          <p:nvPr userDrawn="1"/>
        </p:nvPicPr>
        <p:blipFill>
          <a:blip r:embed="rId2"/>
          <a:srcRect l="-87" t="252"/>
          <a:stretch>
            <a:fillRect/>
          </a:stretch>
        </p:blipFill>
        <p:spPr bwMode="auto">
          <a:xfrm>
            <a:off x="-6350" y="-25400"/>
            <a:ext cx="9158288" cy="690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1259632" y="4320727"/>
            <a:ext cx="7238504" cy="836465"/>
          </a:xfrm>
          <a:prstGeom prst="rect">
            <a:avLst/>
          </a:prstGeom>
        </p:spPr>
        <p:txBody>
          <a:bodyPr/>
          <a:lstStyle>
            <a:lvl1pPr algn="r">
              <a:buNone/>
              <a:defRPr sz="4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259632" y="5229201"/>
            <a:ext cx="7238504" cy="648072"/>
          </a:xfrm>
          <a:prstGeom prst="rect">
            <a:avLst/>
          </a:prstGeom>
        </p:spPr>
        <p:txBody>
          <a:bodyPr/>
          <a:lstStyle>
            <a:lvl1pPr algn="r">
              <a:buNone/>
              <a:defRPr sz="3200">
                <a:solidFill>
                  <a:srgbClr val="3B6638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827584" y="620688"/>
            <a:ext cx="6985000" cy="792087"/>
          </a:xfrm>
          <a:prstGeom prst="rect">
            <a:avLst/>
          </a:prstGeom>
        </p:spPr>
        <p:txBody>
          <a:bodyPr/>
          <a:lstStyle>
            <a:lvl1pPr>
              <a:buNone/>
              <a:defRPr sz="4400" b="1">
                <a:solidFill>
                  <a:srgbClr val="3B6638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827584" y="1556793"/>
            <a:ext cx="6985000" cy="792087"/>
          </a:xfrm>
          <a:prstGeom prst="rect">
            <a:avLst/>
          </a:prstGeom>
        </p:spPr>
        <p:txBody>
          <a:bodyPr/>
          <a:lstStyle>
            <a:lvl1pPr marL="261938" indent="-261938">
              <a:buFont typeface="Arial" pitchFamily="34" charset="0"/>
              <a:buChar char="•"/>
              <a:defRPr sz="3200" b="0">
                <a:solidFill>
                  <a:srgbClr val="3B6638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827584" y="620688"/>
            <a:ext cx="6985000" cy="792087"/>
          </a:xfrm>
          <a:prstGeom prst="rect">
            <a:avLst/>
          </a:prstGeom>
        </p:spPr>
        <p:txBody>
          <a:bodyPr/>
          <a:lstStyle>
            <a:lvl1pPr>
              <a:buNone/>
              <a:defRPr sz="4400" b="1">
                <a:solidFill>
                  <a:srgbClr val="3B6638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827584" y="1556793"/>
            <a:ext cx="6985000" cy="792087"/>
          </a:xfrm>
          <a:prstGeom prst="rect">
            <a:avLst/>
          </a:prstGeom>
        </p:spPr>
        <p:txBody>
          <a:bodyPr/>
          <a:lstStyle>
            <a:lvl1pPr marL="261938" indent="-261938">
              <a:buFont typeface="Arial" pitchFamily="34" charset="0"/>
              <a:buChar char="•"/>
              <a:defRPr sz="3200" b="0">
                <a:solidFill>
                  <a:srgbClr val="3B6638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2aCGIAR.jpg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0" y="-26988"/>
            <a:ext cx="9134475" cy="68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1" r:id="rId2"/>
    <p:sldLayoutId id="2147483650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Placeholder 1"/>
          <p:cNvSpPr>
            <a:spLocks noGrp="1"/>
          </p:cNvSpPr>
          <p:nvPr>
            <p:ph type="body" sz="quarter" idx="10"/>
          </p:nvPr>
        </p:nvSpPr>
        <p:spPr bwMode="auto">
          <a:xfrm>
            <a:off x="1258888" y="4321175"/>
            <a:ext cx="7239000" cy="83661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>
                <a:latin typeface="Arial" charset="0"/>
                <a:cs typeface="Arial" charset="0"/>
              </a:rPr>
              <a:t>Présentation du CGIAR</a:t>
            </a:r>
          </a:p>
        </p:txBody>
      </p:sp>
      <p:sp>
        <p:nvSpPr>
          <p:cNvPr id="6146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1258888" y="5229225"/>
            <a:ext cx="7239000" cy="6477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>
                <a:latin typeface="Arial" charset="0"/>
                <a:cs typeface="Arial" charset="0"/>
              </a:rPr>
              <a:t>novembre 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Placeholder 1"/>
          <p:cNvSpPr>
            <a:spLocks noGrp="1"/>
          </p:cNvSpPr>
          <p:nvPr>
            <p:ph type="body" sz="quarter" idx="12"/>
          </p:nvPr>
        </p:nvSpPr>
        <p:spPr bwMode="auto">
          <a:xfrm>
            <a:off x="827088" y="404813"/>
            <a:ext cx="6985000" cy="7921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>
                <a:latin typeface="Arial" charset="0"/>
                <a:cs typeface="Arial" charset="0"/>
              </a:rPr>
              <a:t>Qu’est-ce que le CGIAR ?</a:t>
            </a:r>
          </a:p>
        </p:txBody>
      </p:sp>
      <p:sp>
        <p:nvSpPr>
          <p:cNvPr id="7170" name="Text Placeholder 2"/>
          <p:cNvSpPr>
            <a:spLocks noGrp="1"/>
          </p:cNvSpPr>
          <p:nvPr>
            <p:ph type="body" sz="quarter" idx="13"/>
          </p:nvPr>
        </p:nvSpPr>
        <p:spPr bwMode="auto">
          <a:xfrm>
            <a:off x="827088" y="1268413"/>
            <a:ext cx="7632700" cy="7921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Arial" charset="0"/>
              <a:buChar char="•"/>
            </a:pPr>
            <a:r>
              <a:rPr lang="en-US" sz="2000" smtClean="0">
                <a:latin typeface="Arial" charset="0"/>
                <a:cs typeface="Arial" charset="0"/>
              </a:rPr>
              <a:t>Partenariat globalde recherche pour la sécurité alimentaire</a:t>
            </a:r>
          </a:p>
          <a:p>
            <a:pPr eaLnBrk="1" hangingPunct="1">
              <a:buFont typeface="Arial" charset="0"/>
              <a:buChar char="•"/>
            </a:pPr>
            <a:r>
              <a:rPr lang="en-US" sz="2000" smtClean="0">
                <a:latin typeface="Arial" charset="0"/>
                <a:cs typeface="Arial" charset="0"/>
              </a:rPr>
              <a:t>“Consultative Group on International Agricultural Research”</a:t>
            </a:r>
          </a:p>
        </p:txBody>
      </p:sp>
      <p:pic>
        <p:nvPicPr>
          <p:cNvPr id="7171" name="Image 3" descr="who-we-are-final-cropped-672x426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2035175"/>
            <a:ext cx="6400800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Espace réservé du texte 1"/>
          <p:cNvSpPr>
            <a:spLocks noGrp="1"/>
          </p:cNvSpPr>
          <p:nvPr>
            <p:ph type="body" sz="quarter" idx="12"/>
          </p:nvPr>
        </p:nvSpPr>
        <p:spPr bwMode="auto">
          <a:xfrm>
            <a:off x="827088" y="620713"/>
            <a:ext cx="6985000" cy="7921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FR" smtClean="0">
                <a:latin typeface="Arial" charset="0"/>
                <a:cs typeface="Arial" charset="0"/>
              </a:rPr>
              <a:t>Les objectifs</a:t>
            </a:r>
          </a:p>
        </p:txBody>
      </p:sp>
      <p:sp>
        <p:nvSpPr>
          <p:cNvPr id="8194" name="Espace réservé du texte 2"/>
          <p:cNvSpPr>
            <a:spLocks noGrp="1"/>
          </p:cNvSpPr>
          <p:nvPr>
            <p:ph type="body" sz="quarter" idx="13"/>
          </p:nvPr>
        </p:nvSpPr>
        <p:spPr bwMode="auto">
          <a:xfrm>
            <a:off x="827088" y="1341438"/>
            <a:ext cx="7416800" cy="7921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Arial" charset="0"/>
              <a:buChar char="•"/>
            </a:pPr>
            <a:r>
              <a:rPr lang="fr-FR" sz="2000" smtClean="0">
                <a:latin typeface="Arial" charset="0"/>
                <a:cs typeface="Arial" charset="0"/>
              </a:rPr>
              <a:t>Réduire la pauvreté rurale</a:t>
            </a:r>
          </a:p>
          <a:p>
            <a:pPr eaLnBrk="1" hangingPunct="1">
              <a:buFont typeface="Arial" charset="0"/>
              <a:buChar char="•"/>
            </a:pPr>
            <a:r>
              <a:rPr lang="fr-FR" sz="2000" smtClean="0">
                <a:latin typeface="Arial" charset="0"/>
                <a:cs typeface="Arial" charset="0"/>
              </a:rPr>
              <a:t>Accroître la sécurité alimentaire</a:t>
            </a:r>
          </a:p>
          <a:p>
            <a:pPr eaLnBrk="1" hangingPunct="1">
              <a:buFont typeface="Arial" charset="0"/>
              <a:buChar char="•"/>
            </a:pPr>
            <a:r>
              <a:rPr lang="fr-FR" sz="2000" smtClean="0">
                <a:latin typeface="Arial" charset="0"/>
                <a:cs typeface="Arial" charset="0"/>
              </a:rPr>
              <a:t>Améliorer la santé et la nutrition des populations</a:t>
            </a:r>
          </a:p>
          <a:p>
            <a:pPr eaLnBrk="1" hangingPunct="1">
              <a:buFont typeface="Arial" charset="0"/>
              <a:buChar char="•"/>
            </a:pPr>
            <a:r>
              <a:rPr lang="fr-FR" sz="2000" smtClean="0">
                <a:latin typeface="Arial" charset="0"/>
                <a:cs typeface="Arial" charset="0"/>
              </a:rPr>
              <a:t>Assurer une gestion plus durable des ressources naturelles</a:t>
            </a:r>
          </a:p>
        </p:txBody>
      </p:sp>
      <p:sp>
        <p:nvSpPr>
          <p:cNvPr id="8195" name="Espace réservé du texte 1"/>
          <p:cNvSpPr txBox="1">
            <a:spLocks/>
          </p:cNvSpPr>
          <p:nvPr/>
        </p:nvSpPr>
        <p:spPr bwMode="auto">
          <a:xfrm>
            <a:off x="827088" y="3141663"/>
            <a:ext cx="6985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fr-FR" sz="4400" b="1">
                <a:solidFill>
                  <a:srgbClr val="3B6638"/>
                </a:solidFill>
              </a:rPr>
              <a:t>Les principaux acteurs</a:t>
            </a:r>
          </a:p>
        </p:txBody>
      </p:sp>
      <p:sp>
        <p:nvSpPr>
          <p:cNvPr id="8196" name="Espace réservé du texte 2"/>
          <p:cNvSpPr txBox="1">
            <a:spLocks/>
          </p:cNvSpPr>
          <p:nvPr/>
        </p:nvSpPr>
        <p:spPr bwMode="auto">
          <a:xfrm>
            <a:off x="827088" y="3860800"/>
            <a:ext cx="74168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1938" indent="-261938">
              <a:spcBef>
                <a:spcPct val="20000"/>
              </a:spcBef>
              <a:buFont typeface="Arial" charset="0"/>
              <a:buChar char="•"/>
            </a:pPr>
            <a:r>
              <a:rPr lang="fr-FR" sz="2000">
                <a:solidFill>
                  <a:srgbClr val="3B6638"/>
                </a:solidFill>
              </a:rPr>
              <a:t>15 Centres internationaux de recherche</a:t>
            </a:r>
          </a:p>
          <a:p>
            <a:pPr marL="261938" indent="-261938">
              <a:spcBef>
                <a:spcPct val="20000"/>
              </a:spcBef>
              <a:buFont typeface="Arial" charset="0"/>
              <a:buChar char="•"/>
            </a:pPr>
            <a:r>
              <a:rPr lang="fr-FR" sz="2000">
                <a:solidFill>
                  <a:srgbClr val="3B6638"/>
                </a:solidFill>
              </a:rPr>
              <a:t>Le Consortium du CGIAR</a:t>
            </a:r>
          </a:p>
          <a:p>
            <a:pPr marL="261938" indent="-261938">
              <a:spcBef>
                <a:spcPct val="20000"/>
              </a:spcBef>
              <a:buFont typeface="Arial" charset="0"/>
              <a:buChar char="•"/>
            </a:pPr>
            <a:r>
              <a:rPr lang="fr-FR" sz="2000">
                <a:solidFill>
                  <a:srgbClr val="3B6638"/>
                </a:solidFill>
              </a:rPr>
              <a:t>Les 16 CGIAR Research Programs (CRP)</a:t>
            </a:r>
          </a:p>
          <a:p>
            <a:pPr marL="261938" indent="-261938">
              <a:spcBef>
                <a:spcPct val="20000"/>
              </a:spcBef>
              <a:buFont typeface="Arial" charset="0"/>
              <a:buChar char="•"/>
            </a:pPr>
            <a:r>
              <a:rPr lang="fr-FR" sz="2000">
                <a:solidFill>
                  <a:srgbClr val="3B6638"/>
                </a:solidFill>
              </a:rPr>
              <a:t>Le CGIAR Fund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Espace réservé du texte 1"/>
          <p:cNvSpPr>
            <a:spLocks noGrp="1"/>
          </p:cNvSpPr>
          <p:nvPr>
            <p:ph type="body" sz="quarter" idx="12"/>
          </p:nvPr>
        </p:nvSpPr>
        <p:spPr bwMode="auto">
          <a:xfrm>
            <a:off x="827088" y="620713"/>
            <a:ext cx="6985000" cy="7921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FR" smtClean="0">
                <a:latin typeface="Arial" charset="0"/>
                <a:cs typeface="Arial" charset="0"/>
              </a:rPr>
              <a:t>Que fait le CGIAR ?</a:t>
            </a:r>
          </a:p>
        </p:txBody>
      </p:sp>
      <p:sp>
        <p:nvSpPr>
          <p:cNvPr id="9218" name="Espace réservé du texte 2"/>
          <p:cNvSpPr>
            <a:spLocks noGrp="1"/>
          </p:cNvSpPr>
          <p:nvPr>
            <p:ph type="body" sz="quarter" idx="13"/>
          </p:nvPr>
        </p:nvSpPr>
        <p:spPr bwMode="auto">
          <a:xfrm>
            <a:off x="827088" y="1557338"/>
            <a:ext cx="7848600" cy="7921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Arial" charset="0"/>
              <a:buChar char="•"/>
            </a:pPr>
            <a:r>
              <a:rPr lang="en-US" sz="1800" smtClean="0">
                <a:latin typeface="Arial" charset="0"/>
                <a:cs typeface="Arial" charset="0"/>
              </a:rPr>
              <a:t>Collaborer avec des partenaires de la recherche et du développement pour résoudre les problèmes liés au développement :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1800" smtClean="0">
                <a:solidFill>
                  <a:srgbClr val="3B6638"/>
                </a:solidFill>
                <a:latin typeface="Arial" charset="0"/>
                <a:cs typeface="Arial" charset="0"/>
              </a:rPr>
              <a:t>Identifier les problèmes significatifs de développement global que la science peut aider à résoudre ;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1800" smtClean="0">
                <a:solidFill>
                  <a:srgbClr val="3B6638"/>
                </a:solidFill>
                <a:latin typeface="Arial" charset="0"/>
                <a:cs typeface="Arial" charset="0"/>
              </a:rPr>
              <a:t>Réunir et organiser les connaissances liées à ces problématiques ;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1800" smtClean="0">
                <a:solidFill>
                  <a:srgbClr val="3B6638"/>
                </a:solidFill>
                <a:latin typeface="Arial" charset="0"/>
                <a:cs typeface="Arial" charset="0"/>
              </a:rPr>
              <a:t>Développer des programmes de recherche pour remplir les “vides de connaissances” pouvant résoudre ces problèmes ;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1800" smtClean="0">
                <a:solidFill>
                  <a:srgbClr val="3B6638"/>
                </a:solidFill>
                <a:latin typeface="Arial" charset="0"/>
                <a:cs typeface="Arial" charset="0"/>
              </a:rPr>
              <a:t>Catalyser et aider à l’application concrète de ces recherches via la mise en oeuvre de pratiques, de politiques et d’institutions ;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1800" smtClean="0">
                <a:solidFill>
                  <a:srgbClr val="3B6638"/>
                </a:solidFill>
                <a:latin typeface="Arial" charset="0"/>
                <a:cs typeface="Arial" charset="0"/>
              </a:rPr>
              <a:t>Conduire des suivis et des évaluations, partager les expériences acquises et les bonnes pratiques ainsi découvertes ;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1800" smtClean="0">
                <a:solidFill>
                  <a:srgbClr val="3B6638"/>
                </a:solidFill>
                <a:latin typeface="Arial" charset="0"/>
                <a:cs typeface="Arial" charset="0"/>
              </a:rPr>
              <a:t>Conserver, évaluer et partager la diversité génétique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1800" smtClean="0">
                <a:solidFill>
                  <a:srgbClr val="3B6638"/>
                </a:solidFill>
                <a:latin typeface="Arial" charset="0"/>
                <a:cs typeface="Arial" charset="0"/>
              </a:rPr>
              <a:t>Renforcer les savoir-faire et les savoirs en matière de recherche agricole pour le développement du monde.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Espace réservé du texte 1"/>
          <p:cNvSpPr>
            <a:spLocks noGrp="1"/>
          </p:cNvSpPr>
          <p:nvPr>
            <p:ph type="body" sz="quarter" idx="12"/>
          </p:nvPr>
        </p:nvSpPr>
        <p:spPr bwMode="auto">
          <a:xfrm>
            <a:off x="827088" y="620713"/>
            <a:ext cx="6985000" cy="7921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FR" smtClean="0">
                <a:latin typeface="Arial" charset="0"/>
                <a:cs typeface="Arial" charset="0"/>
              </a:rPr>
              <a:t>Le Consortium du CGIAR</a:t>
            </a:r>
          </a:p>
        </p:txBody>
      </p:sp>
      <p:sp>
        <p:nvSpPr>
          <p:cNvPr id="10242" name="Espace réservé du texte 2"/>
          <p:cNvSpPr>
            <a:spLocks noGrp="1"/>
          </p:cNvSpPr>
          <p:nvPr>
            <p:ph type="body" sz="quarter" idx="13"/>
          </p:nvPr>
        </p:nvSpPr>
        <p:spPr bwMode="auto">
          <a:xfrm>
            <a:off x="827088" y="1557338"/>
            <a:ext cx="7921625" cy="7921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Arial" charset="0"/>
              <a:buChar char="•"/>
            </a:pPr>
            <a:r>
              <a:rPr lang="fr-FR" smtClean="0">
                <a:latin typeface="Arial" charset="0"/>
                <a:cs typeface="Arial" charset="0"/>
              </a:rPr>
              <a:t>Consortium Board</a:t>
            </a:r>
          </a:p>
          <a:p>
            <a:pPr eaLnBrk="1" hangingPunct="1">
              <a:buFont typeface="Arial" charset="0"/>
              <a:buChar char="•"/>
            </a:pPr>
            <a:r>
              <a:rPr lang="fr-FR" smtClean="0">
                <a:latin typeface="Arial" charset="0"/>
                <a:cs typeface="Arial" charset="0"/>
              </a:rPr>
              <a:t>Consortium Office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fr-FR" smtClean="0">
                <a:solidFill>
                  <a:srgbClr val="3B6638"/>
                </a:solidFill>
              </a:rPr>
              <a:t>25 personnes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fr-FR" smtClean="0">
                <a:solidFill>
                  <a:srgbClr val="3B6638"/>
                </a:solidFill>
              </a:rPr>
              <a:t>Un siège en construction</a:t>
            </a:r>
          </a:p>
          <a:p>
            <a:pPr eaLnBrk="1" hangingPunct="1">
              <a:buFont typeface="Arial" charset="0"/>
              <a:buChar char="•"/>
            </a:pPr>
            <a:r>
              <a:rPr lang="fr-FR" smtClean="0">
                <a:latin typeface="Arial" charset="0"/>
                <a:cs typeface="Arial" charset="0"/>
              </a:rPr>
              <a:t>Les 15 centres internationaux de recherche comptant 10 000 personnes</a:t>
            </a:r>
          </a:p>
          <a:p>
            <a:pPr eaLnBrk="1" hangingPunct="1">
              <a:buFont typeface="Arial" charset="0"/>
              <a:buChar char="•"/>
            </a:pPr>
            <a:r>
              <a:rPr lang="fr-FR" smtClean="0">
                <a:latin typeface="Arial" charset="0"/>
                <a:cs typeface="Arial" charset="0"/>
              </a:rPr>
              <a:t>Un budget annuel : environ 1 Milliard $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Espace réservé du texte 1"/>
          <p:cNvSpPr txBox="1">
            <a:spLocks/>
          </p:cNvSpPr>
          <p:nvPr/>
        </p:nvSpPr>
        <p:spPr bwMode="auto">
          <a:xfrm>
            <a:off x="971550" y="260350"/>
            <a:ext cx="81724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None/>
            </a:pPr>
            <a:r>
              <a:rPr lang="fr-FR" sz="4400" b="1">
                <a:solidFill>
                  <a:srgbClr val="3B6638"/>
                </a:solidFill>
              </a:rPr>
              <a:t>Les 15 Centres internationaux</a:t>
            </a:r>
          </a:p>
        </p:txBody>
      </p:sp>
      <p:sp>
        <p:nvSpPr>
          <p:cNvPr id="11266" name="Espace réservé du texte 2"/>
          <p:cNvSpPr txBox="1">
            <a:spLocks/>
          </p:cNvSpPr>
          <p:nvPr/>
        </p:nvSpPr>
        <p:spPr bwMode="auto">
          <a:xfrm>
            <a:off x="900113" y="4149725"/>
            <a:ext cx="7559675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1938" indent="-261938">
              <a:spcBef>
                <a:spcPct val="20000"/>
              </a:spcBef>
            </a:pPr>
            <a:r>
              <a:rPr lang="fr-FR" sz="2000">
                <a:solidFill>
                  <a:srgbClr val="3B6638"/>
                </a:solidFill>
              </a:rPr>
              <a:t>     </a:t>
            </a:r>
            <a:r>
              <a:rPr lang="fr-FR" sz="2000" b="1">
                <a:solidFill>
                  <a:srgbClr val="3B6638"/>
                </a:solidFill>
              </a:rPr>
              <a:t>Africa Rice Center</a:t>
            </a:r>
            <a:r>
              <a:rPr lang="fr-FR" sz="2000">
                <a:solidFill>
                  <a:srgbClr val="3B6638"/>
                </a:solidFill>
              </a:rPr>
              <a:t>, </a:t>
            </a:r>
            <a:r>
              <a:rPr lang="fr-FR" sz="2000" b="1">
                <a:solidFill>
                  <a:srgbClr val="3B6638"/>
                </a:solidFill>
              </a:rPr>
              <a:t>Bioversity International</a:t>
            </a:r>
            <a:r>
              <a:rPr lang="fr-FR" sz="2000">
                <a:solidFill>
                  <a:srgbClr val="3B6638"/>
                </a:solidFill>
              </a:rPr>
              <a:t>, </a:t>
            </a:r>
            <a:r>
              <a:rPr lang="fr-FR" sz="2000" b="1">
                <a:solidFill>
                  <a:srgbClr val="3B6638"/>
                </a:solidFill>
              </a:rPr>
              <a:t>CIFOR </a:t>
            </a:r>
            <a:r>
              <a:rPr lang="fr-FR" sz="2000">
                <a:solidFill>
                  <a:srgbClr val="3B6638"/>
                </a:solidFill>
              </a:rPr>
              <a:t>(Foresterie), </a:t>
            </a:r>
            <a:r>
              <a:rPr lang="fr-FR" sz="2000" b="1">
                <a:solidFill>
                  <a:srgbClr val="3B6638"/>
                </a:solidFill>
              </a:rPr>
              <a:t>ICARDA</a:t>
            </a:r>
            <a:r>
              <a:rPr lang="fr-FR" sz="2000">
                <a:solidFill>
                  <a:srgbClr val="3B6638"/>
                </a:solidFill>
              </a:rPr>
              <a:t> (Zones sèches), </a:t>
            </a:r>
            <a:r>
              <a:rPr lang="fr-FR" sz="2000" b="1">
                <a:solidFill>
                  <a:srgbClr val="3B6638"/>
                </a:solidFill>
              </a:rPr>
              <a:t>CIAT</a:t>
            </a:r>
            <a:r>
              <a:rPr lang="fr-FR" sz="2000">
                <a:solidFill>
                  <a:srgbClr val="3B6638"/>
                </a:solidFill>
              </a:rPr>
              <a:t> (Agriculture tropicale), </a:t>
            </a:r>
            <a:r>
              <a:rPr lang="fr-FR" sz="2000" b="1">
                <a:solidFill>
                  <a:srgbClr val="3B6638"/>
                </a:solidFill>
              </a:rPr>
              <a:t>ICRISAT</a:t>
            </a:r>
            <a:r>
              <a:rPr lang="fr-FR" sz="2000">
                <a:solidFill>
                  <a:srgbClr val="3B6638"/>
                </a:solidFill>
              </a:rPr>
              <a:t> (Tropiques semi-arides), </a:t>
            </a:r>
            <a:r>
              <a:rPr lang="fr-FR" sz="2000" b="1">
                <a:solidFill>
                  <a:srgbClr val="3B6638"/>
                </a:solidFill>
              </a:rPr>
              <a:t>IFPRI</a:t>
            </a:r>
            <a:r>
              <a:rPr lang="fr-FR" sz="2000">
                <a:solidFill>
                  <a:srgbClr val="3B6638"/>
                </a:solidFill>
              </a:rPr>
              <a:t> (Politique alimentaire), </a:t>
            </a:r>
            <a:r>
              <a:rPr lang="fr-FR" sz="2000" b="1">
                <a:solidFill>
                  <a:srgbClr val="3B6638"/>
                </a:solidFill>
              </a:rPr>
              <a:t>IITA</a:t>
            </a:r>
            <a:r>
              <a:rPr lang="fr-FR" sz="2000">
                <a:solidFill>
                  <a:srgbClr val="3B6638"/>
                </a:solidFill>
              </a:rPr>
              <a:t> (Agriculture tropicale), </a:t>
            </a:r>
            <a:r>
              <a:rPr lang="fr-FR" sz="2000" b="1">
                <a:solidFill>
                  <a:srgbClr val="3B6638"/>
                </a:solidFill>
              </a:rPr>
              <a:t>ILRI</a:t>
            </a:r>
            <a:r>
              <a:rPr lang="fr-FR" sz="2000">
                <a:solidFill>
                  <a:srgbClr val="3B6638"/>
                </a:solidFill>
              </a:rPr>
              <a:t> (Elevage), </a:t>
            </a:r>
            <a:r>
              <a:rPr lang="fr-FR" sz="2000" b="1">
                <a:solidFill>
                  <a:srgbClr val="3B6638"/>
                </a:solidFill>
              </a:rPr>
              <a:t>CIMMYT</a:t>
            </a:r>
            <a:r>
              <a:rPr lang="fr-FR" sz="2000">
                <a:solidFill>
                  <a:srgbClr val="3B6638"/>
                </a:solidFill>
              </a:rPr>
              <a:t> (Maïs et Blé), </a:t>
            </a:r>
            <a:r>
              <a:rPr lang="fr-FR" sz="2000" b="1">
                <a:solidFill>
                  <a:srgbClr val="3B6638"/>
                </a:solidFill>
              </a:rPr>
              <a:t>CIP</a:t>
            </a:r>
            <a:r>
              <a:rPr lang="fr-FR" sz="2000">
                <a:solidFill>
                  <a:srgbClr val="3B6638"/>
                </a:solidFill>
              </a:rPr>
              <a:t> (Pomme de terre), </a:t>
            </a:r>
            <a:r>
              <a:rPr lang="fr-FR" sz="2000" b="1">
                <a:solidFill>
                  <a:srgbClr val="3B6638"/>
                </a:solidFill>
              </a:rPr>
              <a:t>IRRI</a:t>
            </a:r>
            <a:r>
              <a:rPr lang="fr-FR" sz="2000">
                <a:solidFill>
                  <a:srgbClr val="3B6638"/>
                </a:solidFill>
              </a:rPr>
              <a:t> (Riz), </a:t>
            </a:r>
            <a:r>
              <a:rPr lang="fr-FR" sz="2000" b="1">
                <a:solidFill>
                  <a:srgbClr val="3B6638"/>
                </a:solidFill>
              </a:rPr>
              <a:t>IWMI</a:t>
            </a:r>
            <a:r>
              <a:rPr lang="fr-FR" sz="2000">
                <a:solidFill>
                  <a:srgbClr val="3B6638"/>
                </a:solidFill>
              </a:rPr>
              <a:t> (Eau), </a:t>
            </a:r>
            <a:r>
              <a:rPr lang="fr-FR" sz="2000" b="1">
                <a:solidFill>
                  <a:srgbClr val="3B6638"/>
                </a:solidFill>
              </a:rPr>
              <a:t>ICRAF</a:t>
            </a:r>
            <a:r>
              <a:rPr lang="fr-FR" sz="2000">
                <a:solidFill>
                  <a:srgbClr val="3B6638"/>
                </a:solidFill>
              </a:rPr>
              <a:t> (Agroforesterie), </a:t>
            </a:r>
            <a:r>
              <a:rPr lang="fr-FR" sz="2000" b="1">
                <a:solidFill>
                  <a:srgbClr val="3B6638"/>
                </a:solidFill>
              </a:rPr>
              <a:t>WorldFish</a:t>
            </a:r>
            <a:r>
              <a:rPr lang="fr-FR" sz="2000">
                <a:solidFill>
                  <a:srgbClr val="3B6638"/>
                </a:solidFill>
              </a:rPr>
              <a:t> (Pêche et aquaculture)</a:t>
            </a:r>
          </a:p>
        </p:txBody>
      </p:sp>
      <p:pic>
        <p:nvPicPr>
          <p:cNvPr id="1126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9175" y="996950"/>
            <a:ext cx="4514850" cy="315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Espace réservé du texte 1"/>
          <p:cNvSpPr>
            <a:spLocks noGrp="1"/>
          </p:cNvSpPr>
          <p:nvPr>
            <p:ph type="body" sz="quarter" idx="12"/>
          </p:nvPr>
        </p:nvSpPr>
        <p:spPr bwMode="auto">
          <a:xfrm>
            <a:off x="827088" y="44450"/>
            <a:ext cx="8316912" cy="7921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FR" smtClean="0">
                <a:latin typeface="Arial" charset="0"/>
                <a:cs typeface="Arial" charset="0"/>
              </a:rPr>
              <a:t>Les 16 CGIAR Research Prog.</a:t>
            </a:r>
          </a:p>
        </p:txBody>
      </p:sp>
      <p:sp>
        <p:nvSpPr>
          <p:cNvPr id="12290" name="Espace réservé du texte 2"/>
          <p:cNvSpPr>
            <a:spLocks noGrp="1"/>
          </p:cNvSpPr>
          <p:nvPr>
            <p:ph type="body" sz="quarter" idx="13"/>
          </p:nvPr>
        </p:nvSpPr>
        <p:spPr bwMode="auto">
          <a:xfrm>
            <a:off x="395288" y="692150"/>
            <a:ext cx="8748712" cy="7921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Arial" charset="0"/>
              <a:buChar char="•"/>
            </a:pPr>
            <a:r>
              <a:rPr lang="en-US" sz="1400" b="1" smtClean="0">
                <a:latin typeface="Arial" charset="0"/>
                <a:cs typeface="Arial" charset="0"/>
              </a:rPr>
              <a:t>Améliorer les rendements et le profit lié aux productions :</a:t>
            </a:r>
            <a:endParaRPr lang="en-US" sz="1400" smtClean="0">
              <a:latin typeface="Arial" charset="0"/>
              <a:cs typeface="Arial" charset="0"/>
            </a:endParaRPr>
          </a:p>
          <a:p>
            <a:pPr eaLnBrk="1" hangingPunct="1">
              <a:buFont typeface="Wingdings" pitchFamily="2" charset="2"/>
              <a:buChar char="q"/>
            </a:pPr>
            <a:r>
              <a:rPr lang="en-US" sz="1400" smtClean="0">
                <a:latin typeface="Arial" charset="0"/>
                <a:cs typeface="Arial" charset="0"/>
              </a:rPr>
              <a:t>CGIAR Research Program on Dryland Cereals;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z="1400" smtClean="0">
                <a:latin typeface="Arial" charset="0"/>
                <a:cs typeface="Arial" charset="0"/>
              </a:rPr>
              <a:t>CGIAR Research Program on Grain Legumes;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z="1400" smtClean="0">
                <a:latin typeface="Arial" charset="0"/>
                <a:cs typeface="Arial" charset="0"/>
              </a:rPr>
              <a:t>CGIAR Research Program on Livestock and Fish;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z="1400" smtClean="0">
                <a:latin typeface="Arial" charset="0"/>
                <a:cs typeface="Arial" charset="0"/>
              </a:rPr>
              <a:t>CGIAR Research Program on Maize;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z="1400" smtClean="0">
                <a:latin typeface="Arial" charset="0"/>
                <a:cs typeface="Arial" charset="0"/>
              </a:rPr>
              <a:t>CGIAR Research Program on Rice;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z="1400" smtClean="0">
                <a:latin typeface="Arial" charset="0"/>
                <a:cs typeface="Arial" charset="0"/>
              </a:rPr>
              <a:t>CGIAR Research Program on Roots, Tubers and Bananas;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z="1400" smtClean="0">
                <a:latin typeface="Arial" charset="0"/>
                <a:cs typeface="Arial" charset="0"/>
              </a:rPr>
              <a:t>CGIAR Research Program on Wheat.</a:t>
            </a:r>
          </a:p>
          <a:p>
            <a:pPr eaLnBrk="1" hangingPunct="1">
              <a:buFont typeface="Arial" charset="0"/>
              <a:buChar char="•"/>
            </a:pPr>
            <a:r>
              <a:rPr lang="en-US" sz="1400" b="1" smtClean="0">
                <a:latin typeface="Arial" charset="0"/>
                <a:cs typeface="Arial" charset="0"/>
              </a:rPr>
              <a:t>Améliorer l’intégrité environnementale et la durabilité, s’adapter aux changements climatiques :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z="1400" smtClean="0">
                <a:latin typeface="Arial" charset="0"/>
                <a:cs typeface="Arial" charset="0"/>
              </a:rPr>
              <a:t>CGIAR Research Program on Climate Change, Agriculture and Food Security;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z="1400" smtClean="0">
                <a:latin typeface="Arial" charset="0"/>
                <a:cs typeface="Arial" charset="0"/>
              </a:rPr>
              <a:t>CGIAR Research Program on Forests, Trees and Agroforestry; 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z="1400" smtClean="0">
                <a:latin typeface="Arial" charset="0"/>
                <a:cs typeface="Arial" charset="0"/>
              </a:rPr>
              <a:t>CGIAR Research Program on Water, Land and Ecosystems.</a:t>
            </a:r>
          </a:p>
          <a:p>
            <a:pPr eaLnBrk="1" hangingPunct="1">
              <a:buFont typeface="Arial" charset="0"/>
              <a:buChar char="•"/>
            </a:pPr>
            <a:r>
              <a:rPr lang="en-US" sz="1400" b="1" smtClean="0">
                <a:latin typeface="Arial" charset="0"/>
                <a:cs typeface="Arial" charset="0"/>
              </a:rPr>
              <a:t>Améliorer la productivité, le profit, la durabilité et la résilience des systèmes de production :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z="1400" smtClean="0">
                <a:latin typeface="Arial" charset="0"/>
                <a:cs typeface="Arial" charset="0"/>
              </a:rPr>
              <a:t>CGIAR Research Program on Integrated Systems for the Humid Tropics;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z="1400" smtClean="0">
                <a:latin typeface="Arial" charset="0"/>
                <a:cs typeface="Arial" charset="0"/>
              </a:rPr>
              <a:t>CGIAR Research Program on Aquatic Agricultural Systems; 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z="1400" smtClean="0">
                <a:latin typeface="Arial" charset="0"/>
                <a:cs typeface="Arial" charset="0"/>
              </a:rPr>
              <a:t>CGIAR Research Program on Dryland Systems.</a:t>
            </a:r>
          </a:p>
          <a:p>
            <a:pPr eaLnBrk="1" hangingPunct="1">
              <a:buFont typeface="Arial" charset="0"/>
              <a:buChar char="•"/>
            </a:pPr>
            <a:r>
              <a:rPr lang="en-US" sz="1400" b="1" smtClean="0">
                <a:latin typeface="Arial" charset="0"/>
                <a:cs typeface="Arial" charset="0"/>
              </a:rPr>
              <a:t>Améliorer les politiques et les marchés :</a:t>
            </a:r>
            <a:endParaRPr lang="en-US" sz="1400" smtClean="0">
              <a:latin typeface="Arial" charset="0"/>
              <a:cs typeface="Arial" charset="0"/>
            </a:endParaRPr>
          </a:p>
          <a:p>
            <a:pPr eaLnBrk="1" hangingPunct="1">
              <a:buFont typeface="Wingdings" pitchFamily="2" charset="2"/>
              <a:buChar char="q"/>
            </a:pPr>
            <a:r>
              <a:rPr lang="en-US" sz="1400" smtClean="0">
                <a:latin typeface="Arial" charset="0"/>
                <a:cs typeface="Arial" charset="0"/>
              </a:rPr>
              <a:t>CGIAR Research Program on Policies, Institutions, and Markets.</a:t>
            </a:r>
          </a:p>
          <a:p>
            <a:pPr eaLnBrk="1" hangingPunct="1">
              <a:buFont typeface="Arial" charset="0"/>
              <a:buChar char="•"/>
            </a:pPr>
            <a:r>
              <a:rPr lang="en-US" sz="1400" b="1" smtClean="0">
                <a:latin typeface="Arial" charset="0"/>
                <a:cs typeface="Arial" charset="0"/>
              </a:rPr>
              <a:t>Améliorer la nutrition et les diètes :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z="1400" smtClean="0">
                <a:latin typeface="Arial" charset="0"/>
                <a:cs typeface="Arial" charset="0"/>
              </a:rPr>
              <a:t>CGIAR Research Program on Agriculture for Nutrition and Health.</a:t>
            </a:r>
          </a:p>
          <a:p>
            <a:pPr eaLnBrk="1" hangingPunct="1">
              <a:buFont typeface="Arial" charset="0"/>
              <a:buChar char="•"/>
            </a:pPr>
            <a:r>
              <a:rPr lang="en-US" sz="1400" b="1" smtClean="0">
                <a:latin typeface="Arial" charset="0"/>
                <a:cs typeface="Arial" charset="0"/>
              </a:rPr>
              <a:t>Gestion et conservation des collections de productions végétales :</a:t>
            </a:r>
            <a:endParaRPr lang="en-US" sz="1400" smtClean="0">
              <a:latin typeface="Arial" charset="0"/>
              <a:cs typeface="Arial" charset="0"/>
            </a:endParaRPr>
          </a:p>
          <a:p>
            <a:pPr eaLnBrk="1" hangingPunct="1">
              <a:buFont typeface="Wingdings" pitchFamily="2" charset="2"/>
              <a:buChar char="q"/>
            </a:pPr>
            <a:r>
              <a:rPr lang="en-US" sz="1400" smtClean="0">
                <a:latin typeface="Arial" charset="0"/>
                <a:cs typeface="Arial" charset="0"/>
              </a:rPr>
              <a:t>CGIAR Research Program for Managing and Sustaining Crop Collections.</a:t>
            </a:r>
            <a:endParaRPr lang="fr-FR" sz="14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438</Words>
  <Application>Microsoft Office PowerPoint</Application>
  <PresentationFormat>Affichage à l'écran (4:3)</PresentationFormat>
  <Paragraphs>56</Paragraphs>
  <Slides>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Modèle de conception</vt:lpstr>
      </vt:variant>
      <vt:variant>
        <vt:i4>2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Wingdings</vt:lpstr>
      <vt:lpstr>Office Theme</vt:lpstr>
      <vt:lpstr>Office Theme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</vt:vector>
  </TitlesOfParts>
  <Company>INTERNATIONAL POTATO CENTER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jetorres</dc:creator>
  <cp:lastModifiedBy>Besson</cp:lastModifiedBy>
  <cp:revision>23</cp:revision>
  <dcterms:created xsi:type="dcterms:W3CDTF">2012-03-12T20:34:49Z</dcterms:created>
  <dcterms:modified xsi:type="dcterms:W3CDTF">2013-12-02T12:24:13Z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0x0101006937CD74B97502439A3D32235943A0EC</vt:lpwstr>
  </property>
  <property fmtid="{D5CDD505-2E9C-101B-9397-08002B2CF9AE}" pid="3" name="Document Type">
    <vt:lpwstr>N/A</vt:lpwstr>
  </property>
  <property fmtid="{D5CDD505-2E9C-101B-9397-08002B2CF9AE}" pid="4" name="_dlc_DocIdPersistId">
    <vt:lpwstr/>
  </property>
</Properties>
</file>