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2" r:id="rId2"/>
    <p:sldId id="358" r:id="rId3"/>
    <p:sldId id="354" r:id="rId4"/>
    <p:sldId id="359" r:id="rId5"/>
    <p:sldId id="361" r:id="rId6"/>
    <p:sldId id="360" r:id="rId7"/>
    <p:sldId id="362" r:id="rId8"/>
    <p:sldId id="355" r:id="rId9"/>
    <p:sldId id="357" r:id="rId10"/>
    <p:sldId id="365" r:id="rId11"/>
    <p:sldId id="367" r:id="rId12"/>
    <p:sldId id="372" r:id="rId13"/>
    <p:sldId id="350" r:id="rId14"/>
  </p:sldIdLst>
  <p:sldSz cx="9144000" cy="6858000" type="screen4x3"/>
  <p:notesSz cx="6797675" cy="9926638"/>
  <p:custShowLst>
    <p:custShow name="1. Total (27 diapo.)" id="0">
      <p:sldLst>
        <p:sld r:id="rId2"/>
        <p:sld r:id="rId4"/>
        <p:sld r:id="rId9"/>
        <p:sld r:id="rId10"/>
        <p:sld r:id="rId3"/>
        <p:sld r:id="rId5"/>
        <p:sld r:id="rId7"/>
        <p:sld r:id="rId6"/>
        <p:sld r:id="rId8"/>
        <p:sld r:id="rId11"/>
        <p:sld r:id="rId12"/>
        <p:sld r:id="rId13"/>
        <p:sld r:id="rId14"/>
        <p:sld r:id="rId14"/>
      </p:sldLst>
    </p:custShow>
  </p:custShow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D5E2C8"/>
    <a:srgbClr val="FFFF00"/>
    <a:srgbClr val="00CCFF"/>
    <a:srgbClr val="FF3300"/>
    <a:srgbClr val="18481F"/>
    <a:srgbClr val="000000"/>
    <a:srgbClr val="008C39"/>
    <a:srgbClr val="006F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0" autoAdjust="0"/>
    <p:restoredTop sz="79490" autoAdjust="0"/>
  </p:normalViewPr>
  <p:slideViewPr>
    <p:cSldViewPr>
      <p:cViewPr>
        <p:scale>
          <a:sx n="80" d="100"/>
          <a:sy n="80" d="100"/>
        </p:scale>
        <p:origin x="-576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6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D511B-4E1F-41F6-929B-9BC8D3183A72}" type="doc">
      <dgm:prSet loTypeId="urn:microsoft.com/office/officeart/2005/8/layout/venn1" loCatId="relationship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B9030D54-5DA8-4217-9D8A-B0FC3C9D5255}">
      <dgm:prSet phldrT="[Texte]" custT="1"/>
      <dgm:spPr/>
      <dgm:t>
        <a:bodyPr/>
        <a:lstStyle/>
        <a:p>
          <a:pPr>
            <a:spcAft>
              <a:spcPts val="1200"/>
            </a:spcAft>
          </a:pPr>
          <a:endParaRPr lang="fr-FR" sz="1050" dirty="0" smtClean="0">
            <a:latin typeface="+mj-lt"/>
          </a:endParaRPr>
        </a:p>
        <a:p>
          <a:pPr>
            <a:spcAft>
              <a:spcPts val="1200"/>
            </a:spcAft>
          </a:pPr>
          <a:r>
            <a:rPr lang="fr-FR" sz="2200" dirty="0" smtClean="0">
              <a:latin typeface="+mj-lt"/>
            </a:rPr>
            <a:t>8 campus </a:t>
          </a:r>
        </a:p>
        <a:p>
          <a:pPr>
            <a:spcAft>
              <a:spcPts val="1200"/>
            </a:spcAft>
          </a:pPr>
          <a:r>
            <a:rPr lang="fr-FR" sz="2200" dirty="0" smtClean="0">
              <a:latin typeface="+mj-lt"/>
            </a:rPr>
            <a:t>dont 3 dédiés </a:t>
          </a:r>
        </a:p>
        <a:p>
          <a:pPr>
            <a:spcAft>
              <a:spcPts val="1200"/>
            </a:spcAft>
          </a:pPr>
          <a:r>
            <a:rPr lang="fr-FR" sz="2200" dirty="0" smtClean="0">
              <a:latin typeface="+mj-lt"/>
            </a:rPr>
            <a:t>aux sciences agronomiques </a:t>
          </a:r>
          <a:br>
            <a:rPr lang="fr-FR" sz="2200" dirty="0" smtClean="0">
              <a:latin typeface="+mj-lt"/>
            </a:rPr>
          </a:br>
          <a:r>
            <a:rPr lang="fr-FR" sz="2200" dirty="0" smtClean="0">
              <a:latin typeface="+mj-lt"/>
            </a:rPr>
            <a:t/>
          </a:r>
          <a:br>
            <a:rPr lang="fr-FR" sz="2200" dirty="0" smtClean="0">
              <a:latin typeface="+mj-lt"/>
            </a:rPr>
          </a:br>
          <a:r>
            <a:rPr lang="fr-FR" sz="2200" smtClean="0">
              <a:latin typeface="+mj-lt"/>
            </a:rPr>
            <a:t> des </a:t>
          </a:r>
          <a:r>
            <a:rPr lang="fr-FR" sz="2200" dirty="0" smtClean="0">
              <a:latin typeface="+mj-lt"/>
            </a:rPr>
            <a:t>sites de recherche </a:t>
          </a:r>
        </a:p>
        <a:p>
          <a:pPr>
            <a:spcAft>
              <a:spcPct val="35000"/>
            </a:spcAft>
          </a:pPr>
          <a:endParaRPr lang="fr-FR" sz="2400" dirty="0">
            <a:latin typeface="+mj-lt"/>
          </a:endParaRPr>
        </a:p>
      </dgm:t>
    </dgm:pt>
    <dgm:pt modelId="{C0544B96-02AC-417B-A8B2-044828F4456D}" type="parTrans" cxnId="{33080563-6DF3-49FE-9A60-77CAB7BEC133}">
      <dgm:prSet/>
      <dgm:spPr/>
      <dgm:t>
        <a:bodyPr/>
        <a:lstStyle/>
        <a:p>
          <a:endParaRPr lang="fr-FR"/>
        </a:p>
      </dgm:t>
    </dgm:pt>
    <dgm:pt modelId="{63E38A25-4CDE-422D-A247-8B4454022BD6}" type="sibTrans" cxnId="{33080563-6DF3-49FE-9A60-77CAB7BEC133}">
      <dgm:prSet/>
      <dgm:spPr/>
      <dgm:t>
        <a:bodyPr/>
        <a:lstStyle/>
        <a:p>
          <a:endParaRPr lang="fr-FR"/>
        </a:p>
      </dgm:t>
    </dgm:pt>
    <dgm:pt modelId="{6F5833E8-88B8-4102-B407-B2B4B58E43F2}">
      <dgm:prSet phldrT="[Texte]" custT="1"/>
      <dgm:spPr/>
      <dgm:t>
        <a:bodyPr/>
        <a:lstStyle/>
        <a:p>
          <a:r>
            <a:rPr lang="fr-FR" sz="2200" dirty="0" smtClean="0">
              <a:latin typeface="+mj-lt"/>
            </a:rPr>
            <a:t>infrastructures performantes communes </a:t>
          </a:r>
          <a:endParaRPr lang="fr-FR" sz="2200" dirty="0"/>
        </a:p>
      </dgm:t>
    </dgm:pt>
    <dgm:pt modelId="{9012134A-6E58-4F88-B2FA-5E130BBF2CFC}" type="parTrans" cxnId="{50FC26F6-B25B-49F5-9C44-E74DCE4A8468}">
      <dgm:prSet/>
      <dgm:spPr/>
      <dgm:t>
        <a:bodyPr/>
        <a:lstStyle/>
        <a:p>
          <a:endParaRPr lang="fr-FR"/>
        </a:p>
      </dgm:t>
    </dgm:pt>
    <dgm:pt modelId="{4786CA3B-F224-423D-89C0-3E0D0E24497E}" type="sibTrans" cxnId="{50FC26F6-B25B-49F5-9C44-E74DCE4A8468}">
      <dgm:prSet/>
      <dgm:spPr/>
      <dgm:t>
        <a:bodyPr/>
        <a:lstStyle/>
        <a:p>
          <a:endParaRPr lang="fr-FR"/>
        </a:p>
      </dgm:t>
    </dgm:pt>
    <dgm:pt modelId="{292FE738-304F-4E1B-920B-92BB472F54FA}">
      <dgm:prSet phldrT="[Texte]" custT="1"/>
      <dgm:spPr/>
      <dgm:t>
        <a:bodyPr/>
        <a:lstStyle/>
        <a:p>
          <a:r>
            <a:rPr lang="fr-FR" sz="2200" dirty="0" smtClean="0">
              <a:latin typeface="+mj-lt"/>
            </a:rPr>
            <a:t/>
          </a:r>
          <a:br>
            <a:rPr lang="fr-FR" sz="2200" dirty="0" smtClean="0">
              <a:latin typeface="+mj-lt"/>
            </a:rPr>
          </a:br>
          <a:r>
            <a:rPr lang="fr-FR" sz="2200" dirty="0" smtClean="0">
              <a:latin typeface="+mj-lt"/>
            </a:rPr>
            <a:t>80 unités </a:t>
          </a:r>
          <a:br>
            <a:rPr lang="fr-FR" sz="2200" dirty="0" smtClean="0">
              <a:latin typeface="+mj-lt"/>
            </a:rPr>
          </a:br>
          <a:r>
            <a:rPr lang="fr-FR" sz="2200" dirty="0" smtClean="0">
              <a:latin typeface="+mj-lt"/>
            </a:rPr>
            <a:t>de recherche </a:t>
          </a:r>
          <a:r>
            <a:rPr lang="fr-FR" sz="1800" dirty="0" smtClean="0">
              <a:latin typeface="+mj-lt"/>
            </a:rPr>
            <a:t>majoritairement inter-organismes</a:t>
          </a:r>
          <a:endParaRPr lang="fr-FR" sz="2200" dirty="0" smtClean="0">
            <a:latin typeface="+mj-lt"/>
          </a:endParaRPr>
        </a:p>
        <a:p>
          <a:endParaRPr lang="fr-FR" sz="2200" dirty="0">
            <a:latin typeface="+mj-lt"/>
          </a:endParaRPr>
        </a:p>
      </dgm:t>
    </dgm:pt>
    <dgm:pt modelId="{6505304E-034F-4F09-A418-C0C290C211E1}" type="parTrans" cxnId="{CE67E3F6-75B5-497C-8D45-5F98DE8EED85}">
      <dgm:prSet/>
      <dgm:spPr/>
      <dgm:t>
        <a:bodyPr/>
        <a:lstStyle/>
        <a:p>
          <a:endParaRPr lang="fr-FR"/>
        </a:p>
      </dgm:t>
    </dgm:pt>
    <dgm:pt modelId="{5E814BAB-4DB0-4420-BDE1-E9C99310153E}" type="sibTrans" cxnId="{CE67E3F6-75B5-497C-8D45-5F98DE8EED85}">
      <dgm:prSet/>
      <dgm:spPr/>
      <dgm:t>
        <a:bodyPr/>
        <a:lstStyle/>
        <a:p>
          <a:endParaRPr lang="fr-FR"/>
        </a:p>
      </dgm:t>
    </dgm:pt>
    <dgm:pt modelId="{9A03BDAE-956E-4A8B-8225-066967B4D802}" type="pres">
      <dgm:prSet presAssocID="{B1BD511B-4E1F-41F6-929B-9BC8D3183A7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A39BF98-3F91-4B63-8C74-4A1A709A727F}" type="pres">
      <dgm:prSet presAssocID="{B9030D54-5DA8-4217-9D8A-B0FC3C9D5255}" presName="circ1" presStyleLbl="vennNode1" presStyleIdx="0" presStyleCnt="3" custAng="0"/>
      <dgm:spPr/>
      <dgm:t>
        <a:bodyPr/>
        <a:lstStyle/>
        <a:p>
          <a:endParaRPr lang="fr-FR"/>
        </a:p>
      </dgm:t>
    </dgm:pt>
    <dgm:pt modelId="{76CFBC90-5CAE-48ED-B11B-FF7D19B5E14D}" type="pres">
      <dgm:prSet presAssocID="{B9030D54-5DA8-4217-9D8A-B0FC3C9D525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A431FD-B29C-45F8-9B8E-967C40A306D7}" type="pres">
      <dgm:prSet presAssocID="{6F5833E8-88B8-4102-B407-B2B4B58E43F2}" presName="circ2" presStyleLbl="vennNode1" presStyleIdx="1" presStyleCnt="3"/>
      <dgm:spPr/>
      <dgm:t>
        <a:bodyPr/>
        <a:lstStyle/>
        <a:p>
          <a:endParaRPr lang="fr-FR"/>
        </a:p>
      </dgm:t>
    </dgm:pt>
    <dgm:pt modelId="{4F46A1DD-8B7A-470E-8D96-3C41F31C891B}" type="pres">
      <dgm:prSet presAssocID="{6F5833E8-88B8-4102-B407-B2B4B58E43F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EC9A0CA-2568-4D5D-8478-6E2232576A58}" type="pres">
      <dgm:prSet presAssocID="{292FE738-304F-4E1B-920B-92BB472F54FA}" presName="circ3" presStyleLbl="vennNode1" presStyleIdx="2" presStyleCnt="3"/>
      <dgm:spPr/>
      <dgm:t>
        <a:bodyPr/>
        <a:lstStyle/>
        <a:p>
          <a:endParaRPr lang="fr-FR"/>
        </a:p>
      </dgm:t>
    </dgm:pt>
    <dgm:pt modelId="{E277427E-41EE-4A0A-8A98-9568263E06F7}" type="pres">
      <dgm:prSet presAssocID="{292FE738-304F-4E1B-920B-92BB472F54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2B0C96-940A-4850-9030-52D8E405C4EA}" type="presOf" srcId="{292FE738-304F-4E1B-920B-92BB472F54FA}" destId="{0EC9A0CA-2568-4D5D-8478-6E2232576A58}" srcOrd="0" destOrd="0" presId="urn:microsoft.com/office/officeart/2005/8/layout/venn1"/>
    <dgm:cxn modelId="{838E1670-D730-4C0B-A48C-C5A15E832608}" type="presOf" srcId="{6F5833E8-88B8-4102-B407-B2B4B58E43F2}" destId="{4F46A1DD-8B7A-470E-8D96-3C41F31C891B}" srcOrd="1" destOrd="0" presId="urn:microsoft.com/office/officeart/2005/8/layout/venn1"/>
    <dgm:cxn modelId="{50FC26F6-B25B-49F5-9C44-E74DCE4A8468}" srcId="{B1BD511B-4E1F-41F6-929B-9BC8D3183A72}" destId="{6F5833E8-88B8-4102-B407-B2B4B58E43F2}" srcOrd="1" destOrd="0" parTransId="{9012134A-6E58-4F88-B2FA-5E130BBF2CFC}" sibTransId="{4786CA3B-F224-423D-89C0-3E0D0E24497E}"/>
    <dgm:cxn modelId="{1ED67E5B-1285-4B2C-A28B-F7BD27EF32FA}" type="presOf" srcId="{292FE738-304F-4E1B-920B-92BB472F54FA}" destId="{E277427E-41EE-4A0A-8A98-9568263E06F7}" srcOrd="1" destOrd="0" presId="urn:microsoft.com/office/officeart/2005/8/layout/venn1"/>
    <dgm:cxn modelId="{12BDC84B-D9A4-4424-8C61-F8DAA8C65CA4}" type="presOf" srcId="{B1BD511B-4E1F-41F6-929B-9BC8D3183A72}" destId="{9A03BDAE-956E-4A8B-8225-066967B4D802}" srcOrd="0" destOrd="0" presId="urn:microsoft.com/office/officeart/2005/8/layout/venn1"/>
    <dgm:cxn modelId="{CE67E3F6-75B5-497C-8D45-5F98DE8EED85}" srcId="{B1BD511B-4E1F-41F6-929B-9BC8D3183A72}" destId="{292FE738-304F-4E1B-920B-92BB472F54FA}" srcOrd="2" destOrd="0" parTransId="{6505304E-034F-4F09-A418-C0C290C211E1}" sibTransId="{5E814BAB-4DB0-4420-BDE1-E9C99310153E}"/>
    <dgm:cxn modelId="{1184891B-E581-4C05-AD87-505998D67C16}" type="presOf" srcId="{B9030D54-5DA8-4217-9D8A-B0FC3C9D5255}" destId="{3A39BF98-3F91-4B63-8C74-4A1A709A727F}" srcOrd="0" destOrd="0" presId="urn:microsoft.com/office/officeart/2005/8/layout/venn1"/>
    <dgm:cxn modelId="{7F247C0B-78BA-4028-9BC0-E07E09ADE0E6}" type="presOf" srcId="{6F5833E8-88B8-4102-B407-B2B4B58E43F2}" destId="{37A431FD-B29C-45F8-9B8E-967C40A306D7}" srcOrd="0" destOrd="0" presId="urn:microsoft.com/office/officeart/2005/8/layout/venn1"/>
    <dgm:cxn modelId="{56691DFE-4B3E-4EC5-8B96-EA38B6550A74}" type="presOf" srcId="{B9030D54-5DA8-4217-9D8A-B0FC3C9D5255}" destId="{76CFBC90-5CAE-48ED-B11B-FF7D19B5E14D}" srcOrd="1" destOrd="0" presId="urn:microsoft.com/office/officeart/2005/8/layout/venn1"/>
    <dgm:cxn modelId="{33080563-6DF3-49FE-9A60-77CAB7BEC133}" srcId="{B1BD511B-4E1F-41F6-929B-9BC8D3183A72}" destId="{B9030D54-5DA8-4217-9D8A-B0FC3C9D5255}" srcOrd="0" destOrd="0" parTransId="{C0544B96-02AC-417B-A8B2-044828F4456D}" sibTransId="{63E38A25-4CDE-422D-A247-8B4454022BD6}"/>
    <dgm:cxn modelId="{37AD3DCB-AA75-4783-A851-5F4946BCCF59}" type="presParOf" srcId="{9A03BDAE-956E-4A8B-8225-066967B4D802}" destId="{3A39BF98-3F91-4B63-8C74-4A1A709A727F}" srcOrd="0" destOrd="0" presId="urn:microsoft.com/office/officeart/2005/8/layout/venn1"/>
    <dgm:cxn modelId="{66B44770-7F2D-4C9B-A4B7-86F6307FBBD4}" type="presParOf" srcId="{9A03BDAE-956E-4A8B-8225-066967B4D802}" destId="{76CFBC90-5CAE-48ED-B11B-FF7D19B5E14D}" srcOrd="1" destOrd="0" presId="urn:microsoft.com/office/officeart/2005/8/layout/venn1"/>
    <dgm:cxn modelId="{D242B700-0544-44E3-A2D6-C6A46D51ED4E}" type="presParOf" srcId="{9A03BDAE-956E-4A8B-8225-066967B4D802}" destId="{37A431FD-B29C-45F8-9B8E-967C40A306D7}" srcOrd="2" destOrd="0" presId="urn:microsoft.com/office/officeart/2005/8/layout/venn1"/>
    <dgm:cxn modelId="{3DC47EDE-F94F-44BD-9257-2391CAE852D3}" type="presParOf" srcId="{9A03BDAE-956E-4A8B-8225-066967B4D802}" destId="{4F46A1DD-8B7A-470E-8D96-3C41F31C891B}" srcOrd="3" destOrd="0" presId="urn:microsoft.com/office/officeart/2005/8/layout/venn1"/>
    <dgm:cxn modelId="{FE38AEC6-BF12-4F8C-8652-9E969E6461A2}" type="presParOf" srcId="{9A03BDAE-956E-4A8B-8225-066967B4D802}" destId="{0EC9A0CA-2568-4D5D-8478-6E2232576A58}" srcOrd="4" destOrd="0" presId="urn:microsoft.com/office/officeart/2005/8/layout/venn1"/>
    <dgm:cxn modelId="{5B1C8821-A602-465D-971F-6B9E090A6299}" type="presParOf" srcId="{9A03BDAE-956E-4A8B-8225-066967B4D802}" destId="{E277427E-41EE-4A0A-8A98-9568263E06F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39BF98-3F91-4B63-8C74-4A1A709A727F}">
      <dsp:nvSpPr>
        <dsp:cNvPr id="0" name=""/>
        <dsp:cNvSpPr/>
      </dsp:nvSpPr>
      <dsp:spPr>
        <a:xfrm>
          <a:off x="1797364" y="164996"/>
          <a:ext cx="3413710" cy="341371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endParaRPr lang="fr-FR" sz="1050" kern="1200" dirty="0" smtClean="0">
            <a:latin typeface="+mj-lt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fr-FR" sz="2200" kern="1200" dirty="0" smtClean="0">
              <a:latin typeface="+mj-lt"/>
            </a:rPr>
            <a:t>8 campus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fr-FR" sz="2200" kern="1200" dirty="0" smtClean="0">
              <a:latin typeface="+mj-lt"/>
            </a:rPr>
            <a:t>dont 3 dédiés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1200"/>
            </a:spcAft>
          </a:pPr>
          <a:r>
            <a:rPr lang="fr-FR" sz="2200" kern="1200" dirty="0" smtClean="0">
              <a:latin typeface="+mj-lt"/>
            </a:rPr>
            <a:t>aux sciences agronomiques </a:t>
          </a:r>
          <a:br>
            <a:rPr lang="fr-FR" sz="2200" kern="1200" dirty="0" smtClean="0">
              <a:latin typeface="+mj-lt"/>
            </a:rPr>
          </a:br>
          <a:r>
            <a:rPr lang="fr-FR" sz="2200" kern="1200" dirty="0" smtClean="0">
              <a:latin typeface="+mj-lt"/>
            </a:rPr>
            <a:t/>
          </a:r>
          <a:br>
            <a:rPr lang="fr-FR" sz="2200" kern="1200" dirty="0" smtClean="0">
              <a:latin typeface="+mj-lt"/>
            </a:rPr>
          </a:br>
          <a:r>
            <a:rPr lang="fr-FR" sz="2200" kern="1200" smtClean="0">
              <a:latin typeface="+mj-lt"/>
            </a:rPr>
            <a:t> des </a:t>
          </a:r>
          <a:r>
            <a:rPr lang="fr-FR" sz="2200" kern="1200" dirty="0" smtClean="0">
              <a:latin typeface="+mj-lt"/>
            </a:rPr>
            <a:t>sites de recherche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>
            <a:latin typeface="+mj-lt"/>
          </a:endParaRPr>
        </a:p>
      </dsp:txBody>
      <dsp:txXfrm>
        <a:off x="2252526" y="762395"/>
        <a:ext cx="2503387" cy="1536169"/>
      </dsp:txXfrm>
    </dsp:sp>
    <dsp:sp modelId="{37A431FD-B29C-45F8-9B8E-967C40A306D7}">
      <dsp:nvSpPr>
        <dsp:cNvPr id="0" name=""/>
        <dsp:cNvSpPr/>
      </dsp:nvSpPr>
      <dsp:spPr>
        <a:xfrm>
          <a:off x="3029145" y="2298565"/>
          <a:ext cx="3413710" cy="341371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24"/>
                <a:satOff val="1955"/>
                <a:lumOff val="2594"/>
                <a:alphaOff val="-1500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24"/>
                <a:satOff val="1955"/>
                <a:lumOff val="2594"/>
                <a:alphaOff val="-1500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24"/>
                <a:satOff val="1955"/>
                <a:lumOff val="2594"/>
                <a:alphaOff val="-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+mj-lt"/>
            </a:rPr>
            <a:t>infrastructures performantes communes </a:t>
          </a:r>
          <a:endParaRPr lang="fr-FR" sz="2200" kern="1200" dirty="0"/>
        </a:p>
      </dsp:txBody>
      <dsp:txXfrm>
        <a:off x="4073171" y="3180440"/>
        <a:ext cx="2048226" cy="1877540"/>
      </dsp:txXfrm>
    </dsp:sp>
    <dsp:sp modelId="{0EC9A0CA-2568-4D5D-8478-6E2232576A58}">
      <dsp:nvSpPr>
        <dsp:cNvPr id="0" name=""/>
        <dsp:cNvSpPr/>
      </dsp:nvSpPr>
      <dsp:spPr>
        <a:xfrm>
          <a:off x="565584" y="2298565"/>
          <a:ext cx="3413710" cy="3413710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48"/>
                <a:satOff val="3911"/>
                <a:lumOff val="5188"/>
                <a:alphaOff val="-30000"/>
                <a:shade val="51000"/>
                <a:satMod val="130000"/>
              </a:schemeClr>
            </a:gs>
            <a:gs pos="80000">
              <a:schemeClr val="accent2">
                <a:shade val="80000"/>
                <a:alpha val="50000"/>
                <a:hueOff val="-48"/>
                <a:satOff val="3911"/>
                <a:lumOff val="5188"/>
                <a:alphaOff val="-30000"/>
                <a:shade val="93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48"/>
                <a:satOff val="3911"/>
                <a:lumOff val="5188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+mj-lt"/>
            </a:rPr>
            <a:t/>
          </a:r>
          <a:br>
            <a:rPr lang="fr-FR" sz="2200" kern="1200" dirty="0" smtClean="0">
              <a:latin typeface="+mj-lt"/>
            </a:rPr>
          </a:br>
          <a:r>
            <a:rPr lang="fr-FR" sz="2200" kern="1200" dirty="0" smtClean="0">
              <a:latin typeface="+mj-lt"/>
            </a:rPr>
            <a:t>80 unités </a:t>
          </a:r>
          <a:br>
            <a:rPr lang="fr-FR" sz="2200" kern="1200" dirty="0" smtClean="0">
              <a:latin typeface="+mj-lt"/>
            </a:rPr>
          </a:br>
          <a:r>
            <a:rPr lang="fr-FR" sz="2200" kern="1200" dirty="0" smtClean="0">
              <a:latin typeface="+mj-lt"/>
            </a:rPr>
            <a:t>de recherche </a:t>
          </a:r>
          <a:r>
            <a:rPr lang="fr-FR" sz="1800" kern="1200" dirty="0" smtClean="0">
              <a:latin typeface="+mj-lt"/>
            </a:rPr>
            <a:t>majoritairement inter-organismes</a:t>
          </a:r>
          <a:endParaRPr lang="fr-FR" sz="2200" kern="1200" dirty="0" smtClean="0">
            <a:latin typeface="+mj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>
            <a:latin typeface="+mj-lt"/>
          </a:endParaRPr>
        </a:p>
      </dsp:txBody>
      <dsp:txXfrm>
        <a:off x="887041" y="3180440"/>
        <a:ext cx="2048226" cy="1877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5C42A4A7-323D-4005-99EF-8060041D32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419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34316993-764E-47E4-B379-5EBC41659E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mtClean="0"/>
              <a:t>Version</a:t>
            </a:r>
            <a:r>
              <a:rPr lang="fr-FR" baseline="0" smtClean="0"/>
              <a:t> complète au 29/09/2010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316993-764E-47E4-B379-5EBC41659EA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B3384-F47D-4444-AC97-42C4AA783C80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Chiffres pour les autres sites : Wageningen : </a:t>
            </a:r>
            <a:r>
              <a:rPr lang="fr-FR" b="1" smtClean="0"/>
              <a:t>A staff of 6,500 and 10,000 students from over 100 countries work everywhere around the world in the domain of healthy food and living environment for governments and the business community-at-large.</a:t>
            </a:r>
            <a:r>
              <a:rPr lang="fr-FR" smtClean="0"/>
              <a:t> ????, Davis : not found on : http://aes.ucdavis.edu/….</a:t>
            </a:r>
          </a:p>
          <a:p>
            <a:pPr eaLnBrk="1" hangingPunct="1"/>
            <a:r>
              <a:rPr lang="fr-FR" smtClean="0"/>
              <a:t>Préciser que les chiffres concernent les chercheurs travaillant dans le champ thématique « agriculture, alimentation, biodiversité, environnement »</a:t>
            </a:r>
          </a:p>
          <a:p>
            <a:endParaRPr 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66ED0-D07D-4682-B791-B3EB2B842007}" type="slidenum">
              <a:rPr lang="fr-FR" smtClean="0"/>
              <a:pPr/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Citer éventuellement les UMT (lien avec la profession) : http://www.agropolis.fr/innovation-international/interface-recherche-developpement-agricole.php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Pour mémoire : </a:t>
            </a:r>
            <a:r>
              <a:rPr lang="fr-FR" i="1" smtClean="0"/>
              <a:t>MEDIMEER</a:t>
            </a:r>
            <a:r>
              <a:rPr lang="fr-FR" smtClean="0"/>
              <a:t> (MEDIterranean platform for Marine Ecosystem Experimental Research) </a:t>
            </a:r>
          </a:p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Collections, bases de données : par ex : herbier (2</a:t>
            </a:r>
            <a:r>
              <a:rPr lang="fr-FR" baseline="30000" smtClean="0"/>
              <a:t>ème</a:t>
            </a:r>
            <a:r>
              <a:rPr lang="fr-FR" smtClean="0"/>
              <a:t> de France après MNHN), collection de bois tropicaux + rsyst</a:t>
            </a:r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67A20-D57A-4604-A9FC-84DE4DC54483}" type="slidenum">
              <a:rPr lang="fr-FR" smtClean="0"/>
              <a:pPr/>
              <a:t>5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b="1" smtClean="0">
                <a:solidFill>
                  <a:srgbClr val="006F2D"/>
                </a:solidFill>
              </a:rPr>
              <a:t>Des compétences mobilisées sur des grands thèmes de recherche / formation liés aux enjeux de société</a:t>
            </a:r>
          </a:p>
        </p:txBody>
      </p:sp>
      <p:sp>
        <p:nvSpPr>
          <p:cNvPr id="460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9F45B-16FF-44CA-B014-62B4BB516208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smtClean="0"/>
              <a:t>En complément des compétences de recherche bien identifiées, il existe aussi une offre de formation</a:t>
            </a:r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0ACE3-E813-4B56-9934-ED964A58588E}" type="slidenum">
              <a:rPr lang="fr-FR" smtClean="0"/>
              <a:pPr/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 smtClean="0"/>
              <a:t>À gauche,</a:t>
            </a:r>
            <a:r>
              <a:rPr lang="fr-FR" baseline="0" dirty="0" smtClean="0"/>
              <a:t> ce sont les axes de travail</a:t>
            </a:r>
          </a:p>
          <a:p>
            <a:pPr eaLnBrk="1" hangingPunct="1"/>
            <a:r>
              <a:rPr lang="fr-FR" baseline="0" dirty="0" smtClean="0"/>
              <a:t>À droite, les résultats</a:t>
            </a:r>
            <a:endParaRPr lang="fr-FR" dirty="0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965D4-55B1-4BC8-A2E2-79F75D026E30}" type="slidenum">
              <a:rPr lang="fr-FR" smtClean="0"/>
              <a:pPr/>
              <a:t>11</a:t>
            </a:fld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</a:pPr>
            <a:endParaRPr lang="fr-FR" smtClean="0">
              <a:sym typeface="Wingdings" pitchFamily="2" charset="2"/>
            </a:endParaRPr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4B337-8288-4973-8D4A-6951705B2B6B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02" tIns="46351" rIns="92702" bIns="46351" anchor="b"/>
          <a:lstStyle/>
          <a:p>
            <a:pPr algn="r" defTabSz="927100"/>
            <a:fld id="{47A9D646-7634-49B7-AC62-93D7813D52BD}" type="slidenum">
              <a:rPr lang="fr-FR" sz="1200">
                <a:latin typeface="Arial" charset="0"/>
              </a:rPr>
              <a:pPr algn="r" defTabSz="927100"/>
              <a:t>13</a:t>
            </a:fld>
            <a:endParaRPr lang="fr-FR" sz="120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2088" y="61928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8D24B-23EB-4395-90A6-99EE6089ED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2088" y="61928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C791D-98B9-420B-B6D9-2CF64C2174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2088" y="61928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B2CD7-BC6B-4C02-ADC6-D9DF97A196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2088" y="61928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C089F-20F6-4FDE-AF39-20314A4E7E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2088" y="61928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23DB-8765-4FCE-9D5D-1B2E76E18B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2088" y="61928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853D2-845E-4E38-B47D-0B6103FC1E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2088" y="61928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D1F48-C866-4818-8B13-F050897C3F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2088" y="61928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39D8B-DAD2-47D8-9F53-62BA6C9CCA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2088" y="61928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880E0-8C8F-4C9B-BB11-54260EFDF6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95288" y="130175"/>
            <a:ext cx="6562725" cy="635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42088" y="619283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19F8A-082A-4E57-BF3A-541C97BFF6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 userDrawn="1"/>
        </p:nvSpPr>
        <p:spPr bwMode="auto">
          <a:xfrm>
            <a:off x="395288" y="130175"/>
            <a:ext cx="6562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Cliquez pour modifier le style du titre</a:t>
            </a:r>
            <a:endParaRPr kumimoji="0" lang="fr-FR" sz="24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1" descr="fond-diapo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0175"/>
            <a:ext cx="65627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pic>
        <p:nvPicPr>
          <p:cNvPr id="13" name="Picture 16" descr="Agropolis-International-Medium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tx1">
                <a:tint val="45000"/>
                <a:satMod val="400000"/>
              </a:schemeClr>
            </a:duotone>
            <a:lum bright="45000"/>
          </a:blip>
          <a:srcRect/>
          <a:stretch>
            <a:fillRect/>
          </a:stretch>
        </p:blipFill>
        <p:spPr bwMode="auto">
          <a:xfrm>
            <a:off x="7479180" y="6309320"/>
            <a:ext cx="14853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9595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18481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18481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18481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18481F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Font typeface="Arial" charset="0"/>
        <a:buChar char="•"/>
        <a:defRPr sz="2800" b="1">
          <a:solidFill>
            <a:srgbClr val="404040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2400" b="1">
          <a:solidFill>
            <a:srgbClr val="404040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404040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404040"/>
          </a:solidFill>
          <a:latin typeface="+mj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rgbClr val="404040"/>
          </a:solidFill>
          <a:latin typeface="+mj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·"/>
        <a:defRPr>
          <a:solidFill>
            <a:srgbClr val="18481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·"/>
        <a:defRPr>
          <a:solidFill>
            <a:srgbClr val="18481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·"/>
        <a:defRPr>
          <a:solidFill>
            <a:srgbClr val="18481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·"/>
        <a:defRPr>
          <a:solidFill>
            <a:srgbClr val="18481F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agropolis.f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opolis.fr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giar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hyperlink" Target="http://www.agropolis.fr/gestion-projets/index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agropolis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opolis.fr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opolis.fr/recherche/unites-recherche-alimentation-nutrition-sante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opolis.fr/formation/index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" descr="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0" y="3213100"/>
            <a:ext cx="42481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Campus mondial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sciences vertes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187450" y="260350"/>
            <a:ext cx="7956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Agriculture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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Alimentation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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Biodiversité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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Environnement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0" y="1571625"/>
            <a:ext cx="42481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800" spc="120" dirty="0">
                <a:latin typeface="Arial" pitchFamily="34" charset="0"/>
                <a:cs typeface="Arial" pitchFamily="34" charset="0"/>
              </a:rPr>
              <a:t>Agropolis International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950" y="6443663"/>
            <a:ext cx="48958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www.agropolis.fr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0" descr="Agropolis-International-Me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5949950"/>
            <a:ext cx="19907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0" y="3860800"/>
            <a:ext cx="424815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organisation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au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service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la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communauté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 de ses </a:t>
            </a: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partenaires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187450" y="260350"/>
            <a:ext cx="795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Agriculture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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Alimentation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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Biodiversité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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Environnement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0" y="1931988"/>
            <a:ext cx="4248150" cy="2001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cap="small" spc="120" dirty="0">
                <a:latin typeface="Arial" pitchFamily="34" charset="0"/>
                <a:cs typeface="Arial" pitchFamily="34" charset="0"/>
              </a:rPr>
              <a:t>l’association</a:t>
            </a:r>
          </a:p>
          <a:p>
            <a:pPr>
              <a:defRPr/>
            </a:pPr>
            <a:r>
              <a:rPr lang="fr-FR" sz="4800" spc="120" dirty="0">
                <a:latin typeface="Arial" pitchFamily="34" charset="0"/>
                <a:cs typeface="Arial" pitchFamily="34" charset="0"/>
              </a:rPr>
              <a:t>Agropolis International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950" y="6443663"/>
            <a:ext cx="48958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www.agropolis.fr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0" descr="Agropolis-International-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949950"/>
            <a:ext cx="19907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>
          <a:xfrm>
            <a:off x="251520" y="1556792"/>
            <a:ext cx="5256584" cy="4209008"/>
          </a:xfrm>
        </p:spPr>
        <p:txBody>
          <a:bodyPr/>
          <a:lstStyle/>
          <a:p>
            <a:pPr marL="759600" indent="-476250">
              <a:spcBef>
                <a:spcPts val="0"/>
              </a:spcBef>
              <a:spcAft>
                <a:spcPts val="2000"/>
              </a:spcAft>
              <a:buSzPct val="80000"/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sz="1800" dirty="0" smtClean="0">
                <a:solidFill>
                  <a:schemeClr val="tx1"/>
                </a:solidFill>
              </a:rPr>
              <a:t>Promotion</a:t>
            </a:r>
            <a:r>
              <a:rPr lang="fr-FR" sz="1800" b="0" dirty="0" smtClean="0">
                <a:solidFill>
                  <a:schemeClr val="tx1"/>
                </a:solidFill>
              </a:rPr>
              <a:t> des compétences à l’international</a:t>
            </a:r>
          </a:p>
          <a:p>
            <a:pPr marL="759600" indent="-476250">
              <a:spcBef>
                <a:spcPts val="0"/>
              </a:spcBef>
              <a:spcAft>
                <a:spcPts val="2000"/>
              </a:spcAft>
              <a:buSzPct val="80000"/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sz="1800" dirty="0" smtClean="0">
                <a:solidFill>
                  <a:schemeClr val="tx1"/>
                </a:solidFill>
              </a:rPr>
              <a:t>Animation et structuration </a:t>
            </a:r>
            <a:r>
              <a:rPr lang="fr-FR" sz="1800" b="0" dirty="0" smtClean="0">
                <a:solidFill>
                  <a:schemeClr val="tx1"/>
                </a:solidFill>
              </a:rPr>
              <a:t>de la communauté scientifique régionale</a:t>
            </a:r>
          </a:p>
          <a:p>
            <a:pPr marL="759600" indent="-476250">
              <a:spcBef>
                <a:spcPts val="0"/>
              </a:spcBef>
              <a:spcAft>
                <a:spcPts val="2000"/>
              </a:spcAft>
              <a:buSzPct val="80000"/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sz="1800" dirty="0" smtClean="0">
                <a:solidFill>
                  <a:schemeClr val="tx1"/>
                </a:solidFill>
              </a:rPr>
              <a:t>Appui à l’international </a:t>
            </a:r>
            <a:r>
              <a:rPr lang="fr-FR" sz="1800" b="0" dirty="0" smtClean="0">
                <a:solidFill>
                  <a:schemeClr val="tx1"/>
                </a:solidFill>
              </a:rPr>
              <a:t>aux acteurs régionaux de l’innovation </a:t>
            </a:r>
          </a:p>
          <a:p>
            <a:pPr marL="759600" indent="-476250">
              <a:spcBef>
                <a:spcPts val="0"/>
              </a:spcBef>
              <a:spcAft>
                <a:spcPts val="2000"/>
              </a:spcAft>
              <a:buSzPct val="80000"/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sz="1800" dirty="0" smtClean="0">
                <a:solidFill>
                  <a:schemeClr val="tx1"/>
                </a:solidFill>
              </a:rPr>
              <a:t>Gestion</a:t>
            </a:r>
            <a:r>
              <a:rPr lang="fr-FR" sz="1800" b="0" dirty="0" smtClean="0">
                <a:solidFill>
                  <a:schemeClr val="tx1"/>
                </a:solidFill>
              </a:rPr>
              <a:t> de partenariats et projets collectifs</a:t>
            </a:r>
          </a:p>
          <a:p>
            <a:pPr>
              <a:buFont typeface="Arial" pitchFamily="34" charset="0"/>
              <a:buChar char="•"/>
              <a:defRPr/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0726" name="Titre 1"/>
          <p:cNvSpPr>
            <a:spLocks noGrp="1"/>
          </p:cNvSpPr>
          <p:nvPr>
            <p:ph type="title"/>
          </p:nvPr>
        </p:nvSpPr>
        <p:spPr>
          <a:xfrm>
            <a:off x="395288" y="130175"/>
            <a:ext cx="8280400" cy="635000"/>
          </a:xfrm>
        </p:spPr>
        <p:txBody>
          <a:bodyPr/>
          <a:lstStyle/>
          <a:p>
            <a:r>
              <a:rPr lang="fr-FR" b="1" dirty="0" smtClean="0">
                <a:latin typeface="Arial" charset="0"/>
                <a:cs typeface="Arial" charset="0"/>
              </a:rPr>
              <a:t>Rôles, missions </a:t>
            </a:r>
            <a:r>
              <a:rPr lang="fr-FR" dirty="0" smtClean="0">
                <a:latin typeface="Arial" charset="0"/>
                <a:cs typeface="Arial" charset="0"/>
              </a:rPr>
              <a:t>et</a:t>
            </a:r>
            <a:r>
              <a:rPr lang="fr-FR" b="1" dirty="0" smtClean="0">
                <a:latin typeface="Arial" charset="0"/>
                <a:cs typeface="Arial" charset="0"/>
              </a:rPr>
              <a:t> axes d’intervention</a:t>
            </a:r>
            <a:endParaRPr lang="fr-FR" dirty="0" smtClean="0">
              <a:latin typeface="Arial" charset="0"/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56176" y="4077072"/>
            <a:ext cx="37449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visibilité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652120" y="4437112"/>
            <a:ext cx="37449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lieu d’échanges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20272" y="4765214"/>
            <a:ext cx="374491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facilitation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652120" y="5157192"/>
            <a:ext cx="37449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valeur ajoutée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87727" y="5517232"/>
            <a:ext cx="37449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subsidiarité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6" name="Picture 2" descr="G:\Archives\2010 - PPT AI\Images\innov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912017">
            <a:off x="6545948" y="658521"/>
            <a:ext cx="2144561" cy="160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Image 16" descr="CapGamma-Delta-O-Sughrue-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219596"/>
            <a:ext cx="2160240" cy="162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395288" y="130175"/>
            <a:ext cx="8280400" cy="635000"/>
          </a:xfrm>
        </p:spPr>
        <p:txBody>
          <a:bodyPr/>
          <a:lstStyle/>
          <a:p>
            <a:r>
              <a:rPr lang="fr-FR" b="1" dirty="0" smtClean="0">
                <a:latin typeface="Arial" charset="0"/>
                <a:cs typeface="Arial" charset="0"/>
              </a:rPr>
              <a:t>Montage et gestion de partenariats </a:t>
            </a:r>
            <a:br>
              <a:rPr lang="fr-FR" b="1" dirty="0" smtClean="0">
                <a:latin typeface="Arial" charset="0"/>
                <a:cs typeface="Arial" charset="0"/>
              </a:rPr>
            </a:br>
            <a:r>
              <a:rPr lang="fr-FR" b="1" dirty="0" smtClean="0">
                <a:latin typeface="Arial" charset="0"/>
                <a:cs typeface="Arial" charset="0"/>
              </a:rPr>
              <a:t>et projets collectifs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0825" y="1700808"/>
            <a:ext cx="4609207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</a:pPr>
            <a:r>
              <a:rPr lang="fr-FR" b="1" dirty="0" smtClean="0">
                <a:latin typeface="+mj-lt"/>
              </a:rPr>
              <a:t>Soutien à des partenariats originaux</a:t>
            </a:r>
            <a:r>
              <a:rPr lang="fr-FR" dirty="0" smtClean="0">
                <a:latin typeface="+mj-lt"/>
              </a:rPr>
              <a:t> (</a:t>
            </a:r>
            <a:r>
              <a:rPr lang="fr-FR" dirty="0" err="1" smtClean="0">
                <a:latin typeface="+mj-lt"/>
              </a:rPr>
              <a:t>LabEx</a:t>
            </a:r>
            <a:r>
              <a:rPr lang="fr-FR" dirty="0" smtClean="0">
                <a:latin typeface="+mj-lt"/>
              </a:rPr>
              <a:t> de l’Embrapa, </a:t>
            </a:r>
            <a:r>
              <a:rPr lang="fr-FR" dirty="0" err="1" smtClean="0">
                <a:latin typeface="+mj-lt"/>
              </a:rPr>
              <a:t>Labintex</a:t>
            </a:r>
            <a:r>
              <a:rPr lang="fr-FR" dirty="0" smtClean="0">
                <a:latin typeface="+mj-lt"/>
              </a:rPr>
              <a:t> de l’Inta</a:t>
            </a:r>
            <a:r>
              <a:rPr lang="fr-FR" dirty="0" smtClean="0">
                <a:latin typeface="+mj-lt"/>
              </a:rPr>
              <a:t>)</a:t>
            </a: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</a:pPr>
            <a:r>
              <a:rPr lang="fr-FR" dirty="0" smtClean="0">
                <a:latin typeface="+mj-lt"/>
              </a:rPr>
              <a:t>Accueil du </a:t>
            </a:r>
            <a:r>
              <a:rPr lang="fr-FR" b="1" dirty="0" smtClean="0">
                <a:latin typeface="+mj-lt"/>
              </a:rPr>
              <a:t>Consortium </a:t>
            </a:r>
            <a:r>
              <a:rPr lang="fr-FR" b="1" dirty="0" smtClean="0">
                <a:latin typeface="+mj-lt"/>
                <a:hlinkClick r:id="rId3"/>
              </a:rPr>
              <a:t>CGIAR</a:t>
            </a:r>
            <a:endParaRPr lang="fr-FR" b="1" dirty="0" smtClean="0">
              <a:latin typeface="+mj-lt"/>
            </a:endParaRP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</a:pPr>
            <a:r>
              <a:rPr lang="fr-FR" b="1" dirty="0" smtClean="0">
                <a:latin typeface="+mj-lt"/>
              </a:rPr>
              <a:t>Coopération décentralisée </a:t>
            </a:r>
            <a:r>
              <a:rPr lang="fr-FR" dirty="0" smtClean="0">
                <a:latin typeface="+mj-lt"/>
              </a:rPr>
              <a:t>pour le compte de collectivités territoriales </a:t>
            </a:r>
            <a:r>
              <a:rPr lang="fr-FR" dirty="0" smtClean="0">
                <a:latin typeface="+mj-lt"/>
              </a:rPr>
              <a:t>(Chili, Croatie)</a:t>
            </a:r>
            <a:endParaRPr lang="fr-FR" dirty="0" smtClean="0">
              <a:latin typeface="+mj-lt"/>
            </a:endParaRP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</a:pPr>
            <a:r>
              <a:rPr lang="fr-FR" b="1" dirty="0" smtClean="0">
                <a:latin typeface="+mj-lt"/>
              </a:rPr>
              <a:t>Projets européens </a:t>
            </a:r>
            <a:r>
              <a:rPr lang="fr-FR" dirty="0" smtClean="0">
                <a:latin typeface="+mj-lt"/>
              </a:rPr>
              <a:t>de recherche et de diffusion de l’innovation</a:t>
            </a: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</a:pPr>
            <a:r>
              <a:rPr lang="fr-FR" b="1" dirty="0" smtClean="0">
                <a:latin typeface="+mj-lt"/>
              </a:rPr>
              <a:t>Projet multi-acteurs </a:t>
            </a:r>
            <a:r>
              <a:rPr lang="fr-FR" dirty="0" smtClean="0">
                <a:latin typeface="+mj-lt"/>
              </a:rPr>
              <a:t>sur la prospective (ARP-PARME – ARP-MERMED)</a:t>
            </a:r>
          </a:p>
          <a:p>
            <a:pPr marL="758825" indent="-476250">
              <a:spcAft>
                <a:spcPts val="2000"/>
              </a:spcAft>
              <a:tabLst>
                <a:tab pos="4375150" algn="l"/>
              </a:tabLst>
            </a:pPr>
            <a:endParaRPr lang="fr-FR" b="1" dirty="0" smtClean="0">
              <a:latin typeface="+mj-lt"/>
            </a:endParaRP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</a:pPr>
            <a:endParaRPr lang="fr-FR" b="1" dirty="0" smtClean="0">
              <a:latin typeface="+mj-lt"/>
            </a:endParaRPr>
          </a:p>
          <a:p>
            <a:pPr marL="758825" indent="-476250">
              <a:spcAft>
                <a:spcPts val="2000"/>
              </a:spcAft>
              <a:tabLst>
                <a:tab pos="4375150" algn="l"/>
              </a:tabLst>
            </a:pPr>
            <a:endParaRPr lang="fr-FR" b="1" dirty="0"/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</a:pPr>
            <a:endParaRPr lang="fr-FR" b="1" dirty="0"/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</a:pPr>
            <a:endParaRPr lang="fr-FR" b="1" dirty="0"/>
          </a:p>
        </p:txBody>
      </p:sp>
      <p:pic>
        <p:nvPicPr>
          <p:cNvPr id="4" name="Image 3" descr="Capturer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908720"/>
            <a:ext cx="304182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5220072" y="3140968"/>
            <a:ext cx="374491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Montage de cadre </a:t>
            </a:r>
            <a:b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 partenariat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48064" y="4005064"/>
            <a:ext cx="374491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Sur mandat et pour le compte de nos membres </a:t>
            </a:r>
            <a:endParaRPr lang="fr-FR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48064" y="4869160"/>
            <a:ext cx="374491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Interface de mobilisation multi-acteurs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23928" y="5661248"/>
            <a:ext cx="3744913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Ingénierie de projets </a:t>
            </a:r>
            <a:b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pluri-institutionnels</a:t>
            </a:r>
            <a:endParaRPr lang="fr-FR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" descr="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87450" y="260350"/>
            <a:ext cx="7956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Agriculture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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Alimentation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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Biodiversité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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Environnement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7950" y="6443663"/>
            <a:ext cx="48958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www.agropolis.fr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72000" y="2205038"/>
            <a:ext cx="37449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promotion des compétences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596188" y="2781300"/>
            <a:ext cx="37449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animation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43438" y="4797425"/>
            <a:ext cx="374491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gestion de projets collectifs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88125" y="2492375"/>
            <a:ext cx="374491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appui à l’international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659563" y="5157788"/>
            <a:ext cx="37449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maison commune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451725" y="3213100"/>
            <a:ext cx="37449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portail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00563" y="4437063"/>
            <a:ext cx="37433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espace multi-acteurs de facilitation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7984" y="2996952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latin typeface="+mj-lt"/>
              </a:rPr>
              <a:t>Merci de </a:t>
            </a:r>
            <a:br>
              <a:rPr lang="fr-FR" sz="3200" b="1" dirty="0" smtClean="0">
                <a:solidFill>
                  <a:srgbClr val="0070C0"/>
                </a:solidFill>
                <a:latin typeface="+mj-lt"/>
              </a:rPr>
            </a:br>
            <a:r>
              <a:rPr lang="fr-FR" sz="3200" b="1" dirty="0" smtClean="0">
                <a:solidFill>
                  <a:srgbClr val="0070C0"/>
                </a:solidFill>
                <a:latin typeface="+mj-lt"/>
              </a:rPr>
              <a:t>votre attention </a:t>
            </a:r>
            <a:endParaRPr lang="fr-FR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8" name="Image 0" descr="Agropolis-International-Me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5949950"/>
            <a:ext cx="19907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1" descr="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0" y="3213100"/>
            <a:ext cx="42481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communauté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scientifique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187450" y="260350"/>
            <a:ext cx="7956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Agriculture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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Alimentation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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Biodiversité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  <a:sym typeface="Wingdings"/>
              </a:rPr>
              <a:t> 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Environnement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0" y="1571625"/>
            <a:ext cx="42481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800" spc="120" dirty="0">
                <a:latin typeface="Arial" pitchFamily="34" charset="0"/>
                <a:cs typeface="Arial" pitchFamily="34" charset="0"/>
              </a:rPr>
              <a:t>Agropolis International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7950" y="6443663"/>
            <a:ext cx="48958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www.agropolis.fr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0" descr="Agropolis-International-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5949950"/>
            <a:ext cx="19907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3"/>
          <p:cNvSpPr>
            <a:spLocks noGrp="1"/>
          </p:cNvSpPr>
          <p:nvPr>
            <p:ph type="title"/>
          </p:nvPr>
        </p:nvSpPr>
        <p:spPr>
          <a:xfrm>
            <a:off x="395288" y="130175"/>
            <a:ext cx="8424862" cy="635000"/>
          </a:xfrm>
        </p:spPr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Agropolis International aujourd’hui : </a:t>
            </a:r>
            <a:br>
              <a:rPr lang="fr-FR" smtClean="0">
                <a:latin typeface="Arial" charset="0"/>
                <a:cs typeface="Arial" charset="0"/>
              </a:rPr>
            </a:br>
            <a:r>
              <a:rPr lang="fr-FR" b="1" smtClean="0">
                <a:latin typeface="Arial" charset="0"/>
                <a:cs typeface="Arial" charset="0"/>
              </a:rPr>
              <a:t>un lieu d’échanges inter-institutionnel</a:t>
            </a:r>
          </a:p>
        </p:txBody>
      </p:sp>
      <p:grpSp>
        <p:nvGrpSpPr>
          <p:cNvPr id="2" name="Groupe 8"/>
          <p:cNvGrpSpPr>
            <a:grpSpLocks/>
          </p:cNvGrpSpPr>
          <p:nvPr/>
        </p:nvGrpSpPr>
        <p:grpSpPr bwMode="auto">
          <a:xfrm>
            <a:off x="179388" y="1127125"/>
            <a:ext cx="6048375" cy="5395913"/>
            <a:chOff x="179512" y="1127381"/>
            <a:chExt cx="6048671" cy="5395325"/>
          </a:xfrm>
        </p:grpSpPr>
        <p:sp>
          <p:nvSpPr>
            <p:cNvPr id="10" name="Forme libre 9"/>
            <p:cNvSpPr/>
            <p:nvPr/>
          </p:nvSpPr>
          <p:spPr>
            <a:xfrm>
              <a:off x="2357669" y="1301987"/>
              <a:ext cx="3870514" cy="1392086"/>
            </a:xfrm>
            <a:custGeom>
              <a:avLst/>
              <a:gdLst>
                <a:gd name="connsiteX0" fmla="*/ 232062 w 1392342"/>
                <a:gd name="connsiteY0" fmla="*/ 0 h 3871150"/>
                <a:gd name="connsiteX1" fmla="*/ 1160280 w 1392342"/>
                <a:gd name="connsiteY1" fmla="*/ 0 h 3871150"/>
                <a:gd name="connsiteX2" fmla="*/ 1324373 w 1392342"/>
                <a:gd name="connsiteY2" fmla="*/ 67970 h 3871150"/>
                <a:gd name="connsiteX3" fmla="*/ 1392342 w 1392342"/>
                <a:gd name="connsiteY3" fmla="*/ 232063 h 3871150"/>
                <a:gd name="connsiteX4" fmla="*/ 1392342 w 1392342"/>
                <a:gd name="connsiteY4" fmla="*/ 3871150 h 3871150"/>
                <a:gd name="connsiteX5" fmla="*/ 1392342 w 1392342"/>
                <a:gd name="connsiteY5" fmla="*/ 3871150 h 3871150"/>
                <a:gd name="connsiteX6" fmla="*/ 1392342 w 1392342"/>
                <a:gd name="connsiteY6" fmla="*/ 3871150 h 3871150"/>
                <a:gd name="connsiteX7" fmla="*/ 0 w 1392342"/>
                <a:gd name="connsiteY7" fmla="*/ 3871150 h 3871150"/>
                <a:gd name="connsiteX8" fmla="*/ 0 w 1392342"/>
                <a:gd name="connsiteY8" fmla="*/ 3871150 h 3871150"/>
                <a:gd name="connsiteX9" fmla="*/ 0 w 1392342"/>
                <a:gd name="connsiteY9" fmla="*/ 3871150 h 3871150"/>
                <a:gd name="connsiteX10" fmla="*/ 0 w 1392342"/>
                <a:gd name="connsiteY10" fmla="*/ 232062 h 3871150"/>
                <a:gd name="connsiteX11" fmla="*/ 67970 w 1392342"/>
                <a:gd name="connsiteY11" fmla="*/ 67969 h 3871150"/>
                <a:gd name="connsiteX12" fmla="*/ 232063 w 1392342"/>
                <a:gd name="connsiteY12" fmla="*/ 0 h 3871150"/>
                <a:gd name="connsiteX13" fmla="*/ 232062 w 1392342"/>
                <a:gd name="connsiteY13" fmla="*/ 0 h 387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2342" h="3871150">
                  <a:moveTo>
                    <a:pt x="1392342" y="645206"/>
                  </a:moveTo>
                  <a:lnTo>
                    <a:pt x="1392342" y="3225944"/>
                  </a:lnTo>
                  <a:cubicBezTo>
                    <a:pt x="1392342" y="3397065"/>
                    <a:pt x="1383548" y="3561175"/>
                    <a:pt x="1367895" y="3682175"/>
                  </a:cubicBezTo>
                  <a:cubicBezTo>
                    <a:pt x="1352242" y="3803174"/>
                    <a:pt x="1331012" y="3871150"/>
                    <a:pt x="1308876" y="3871150"/>
                  </a:cubicBezTo>
                  <a:lnTo>
                    <a:pt x="0" y="3871150"/>
                  </a:lnTo>
                  <a:lnTo>
                    <a:pt x="0" y="3871150"/>
                  </a:lnTo>
                  <a:lnTo>
                    <a:pt x="0" y="387115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8876" y="0"/>
                  </a:lnTo>
                  <a:cubicBezTo>
                    <a:pt x="1331013" y="0"/>
                    <a:pt x="1352243" y="67976"/>
                    <a:pt x="1367895" y="188978"/>
                  </a:cubicBezTo>
                  <a:cubicBezTo>
                    <a:pt x="1383548" y="309977"/>
                    <a:pt x="1392342" y="474088"/>
                    <a:pt x="1392342" y="645208"/>
                  </a:cubicBezTo>
                  <a:lnTo>
                    <a:pt x="1392342" y="645206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91793" rIns="315618" bIns="191795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fr-FR" sz="1600" dirty="0">
                  <a:latin typeface="+mj-lt"/>
                </a:rPr>
                <a:t>Montpellier 1,2 et 3, </a:t>
              </a:r>
              <a:br>
                <a:rPr lang="fr-FR" sz="1600" dirty="0">
                  <a:latin typeface="+mj-lt"/>
                </a:rPr>
              </a:br>
              <a:r>
                <a:rPr lang="fr-FR" sz="1600" dirty="0">
                  <a:latin typeface="+mj-lt"/>
                </a:rPr>
                <a:t>Nîmes et Perpignan</a:t>
              </a: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79512" y="1127381"/>
              <a:ext cx="2177521" cy="1740427"/>
            </a:xfrm>
            <a:custGeom>
              <a:avLst/>
              <a:gdLst>
                <a:gd name="connsiteX0" fmla="*/ 0 w 2177521"/>
                <a:gd name="connsiteY0" fmla="*/ 870214 h 1740427"/>
                <a:gd name="connsiteX1" fmla="*/ 408997 w 2177521"/>
                <a:gd name="connsiteY1" fmla="*/ 190450 h 1740427"/>
                <a:gd name="connsiteX2" fmla="*/ 1088762 w 2177521"/>
                <a:gd name="connsiteY2" fmla="*/ 2 h 1740427"/>
                <a:gd name="connsiteX3" fmla="*/ 2177520 w 2177521"/>
                <a:gd name="connsiteY3" fmla="*/ 0 h 1740427"/>
                <a:gd name="connsiteX4" fmla="*/ 2177521 w 2177521"/>
                <a:gd name="connsiteY4" fmla="*/ 870214 h 1740427"/>
                <a:gd name="connsiteX5" fmla="*/ 1768525 w 2177521"/>
                <a:gd name="connsiteY5" fmla="*/ 1549979 h 1740427"/>
                <a:gd name="connsiteX6" fmla="*/ 1088760 w 2177521"/>
                <a:gd name="connsiteY6" fmla="*/ 1740428 h 1740427"/>
                <a:gd name="connsiteX7" fmla="*/ 408995 w 2177521"/>
                <a:gd name="connsiteY7" fmla="*/ 1549979 h 1740427"/>
                <a:gd name="connsiteX8" fmla="*/ 0 w 2177521"/>
                <a:gd name="connsiteY8" fmla="*/ 870213 h 1740427"/>
                <a:gd name="connsiteX9" fmla="*/ 0 w 2177521"/>
                <a:gd name="connsiteY9" fmla="*/ 870214 h 174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7521" h="1740427">
                  <a:moveTo>
                    <a:pt x="0" y="870214"/>
                  </a:moveTo>
                  <a:cubicBezTo>
                    <a:pt x="0" y="605721"/>
                    <a:pt x="150501" y="355585"/>
                    <a:pt x="408997" y="190450"/>
                  </a:cubicBezTo>
                  <a:cubicBezTo>
                    <a:pt x="601988" y="67162"/>
                    <a:pt x="841702" y="1"/>
                    <a:pt x="1088762" y="2"/>
                  </a:cubicBezTo>
                  <a:lnTo>
                    <a:pt x="2177520" y="0"/>
                  </a:lnTo>
                  <a:cubicBezTo>
                    <a:pt x="2177521" y="290071"/>
                    <a:pt x="2177521" y="580143"/>
                    <a:pt x="2177521" y="870214"/>
                  </a:cubicBezTo>
                  <a:cubicBezTo>
                    <a:pt x="2177521" y="1134707"/>
                    <a:pt x="2027020" y="1384844"/>
                    <a:pt x="1768525" y="1549979"/>
                  </a:cubicBezTo>
                  <a:cubicBezTo>
                    <a:pt x="1575535" y="1673268"/>
                    <a:pt x="1335820" y="1740428"/>
                    <a:pt x="1088760" y="1740428"/>
                  </a:cubicBezTo>
                  <a:cubicBezTo>
                    <a:pt x="841700" y="1740428"/>
                    <a:pt x="601985" y="1673267"/>
                    <a:pt x="408995" y="1549979"/>
                  </a:cubicBezTo>
                  <a:cubicBezTo>
                    <a:pt x="150500" y="1384843"/>
                    <a:pt x="-1" y="1134706"/>
                    <a:pt x="0" y="870213"/>
                  </a:cubicBezTo>
                  <a:lnTo>
                    <a:pt x="0" y="87021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5091" tIns="292979" rIns="395091" bIns="292979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>
                  <a:latin typeface="Arial" pitchFamily="34" charset="0"/>
                  <a:cs typeface="Arial" pitchFamily="34" charset="0"/>
                </a:rPr>
                <a:t>5</a:t>
              </a:r>
              <a:br>
                <a:rPr lang="fr-FR" sz="2000" b="1" dirty="0">
                  <a:latin typeface="Arial" pitchFamily="34" charset="0"/>
                  <a:cs typeface="Arial" pitchFamily="34" charset="0"/>
                </a:rPr>
              </a:br>
              <a:r>
                <a:rPr lang="fr-FR" sz="1900" b="1" dirty="0">
                  <a:latin typeface="Arial" pitchFamily="34" charset="0"/>
                  <a:cs typeface="Arial" pitchFamily="34" charset="0"/>
                </a:rPr>
                <a:t>universités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2357669" y="3129001"/>
              <a:ext cx="3870514" cy="1392085"/>
            </a:xfrm>
            <a:custGeom>
              <a:avLst/>
              <a:gdLst>
                <a:gd name="connsiteX0" fmla="*/ 232062 w 1392342"/>
                <a:gd name="connsiteY0" fmla="*/ 0 h 3871150"/>
                <a:gd name="connsiteX1" fmla="*/ 1160280 w 1392342"/>
                <a:gd name="connsiteY1" fmla="*/ 0 h 3871150"/>
                <a:gd name="connsiteX2" fmla="*/ 1324373 w 1392342"/>
                <a:gd name="connsiteY2" fmla="*/ 67970 h 3871150"/>
                <a:gd name="connsiteX3" fmla="*/ 1392342 w 1392342"/>
                <a:gd name="connsiteY3" fmla="*/ 232063 h 3871150"/>
                <a:gd name="connsiteX4" fmla="*/ 1392342 w 1392342"/>
                <a:gd name="connsiteY4" fmla="*/ 3871150 h 3871150"/>
                <a:gd name="connsiteX5" fmla="*/ 1392342 w 1392342"/>
                <a:gd name="connsiteY5" fmla="*/ 3871150 h 3871150"/>
                <a:gd name="connsiteX6" fmla="*/ 1392342 w 1392342"/>
                <a:gd name="connsiteY6" fmla="*/ 3871150 h 3871150"/>
                <a:gd name="connsiteX7" fmla="*/ 0 w 1392342"/>
                <a:gd name="connsiteY7" fmla="*/ 3871150 h 3871150"/>
                <a:gd name="connsiteX8" fmla="*/ 0 w 1392342"/>
                <a:gd name="connsiteY8" fmla="*/ 3871150 h 3871150"/>
                <a:gd name="connsiteX9" fmla="*/ 0 w 1392342"/>
                <a:gd name="connsiteY9" fmla="*/ 3871150 h 3871150"/>
                <a:gd name="connsiteX10" fmla="*/ 0 w 1392342"/>
                <a:gd name="connsiteY10" fmla="*/ 232062 h 3871150"/>
                <a:gd name="connsiteX11" fmla="*/ 67970 w 1392342"/>
                <a:gd name="connsiteY11" fmla="*/ 67969 h 3871150"/>
                <a:gd name="connsiteX12" fmla="*/ 232063 w 1392342"/>
                <a:gd name="connsiteY12" fmla="*/ 0 h 3871150"/>
                <a:gd name="connsiteX13" fmla="*/ 232062 w 1392342"/>
                <a:gd name="connsiteY13" fmla="*/ 0 h 387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2342" h="3871150">
                  <a:moveTo>
                    <a:pt x="1392342" y="645206"/>
                  </a:moveTo>
                  <a:lnTo>
                    <a:pt x="1392342" y="3225944"/>
                  </a:lnTo>
                  <a:cubicBezTo>
                    <a:pt x="1392342" y="3397065"/>
                    <a:pt x="1383548" y="3561175"/>
                    <a:pt x="1367895" y="3682175"/>
                  </a:cubicBezTo>
                  <a:cubicBezTo>
                    <a:pt x="1352242" y="3803174"/>
                    <a:pt x="1331012" y="3871150"/>
                    <a:pt x="1308876" y="3871150"/>
                  </a:cubicBezTo>
                  <a:lnTo>
                    <a:pt x="0" y="3871150"/>
                  </a:lnTo>
                  <a:lnTo>
                    <a:pt x="0" y="3871150"/>
                  </a:lnTo>
                  <a:lnTo>
                    <a:pt x="0" y="387115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8876" y="0"/>
                  </a:lnTo>
                  <a:cubicBezTo>
                    <a:pt x="1331013" y="0"/>
                    <a:pt x="1352243" y="67976"/>
                    <a:pt x="1367895" y="188978"/>
                  </a:cubicBezTo>
                  <a:cubicBezTo>
                    <a:pt x="1383548" y="309977"/>
                    <a:pt x="1392342" y="474088"/>
                    <a:pt x="1392342" y="645208"/>
                  </a:cubicBezTo>
                  <a:lnTo>
                    <a:pt x="1392342" y="645206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91794" rIns="315618" bIns="191794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fr-FR" sz="1600" dirty="0">
                  <a:latin typeface="+mj-lt"/>
                </a:rPr>
                <a:t>Montpellier </a:t>
              </a:r>
              <a:r>
                <a:rPr lang="fr-FR" sz="1600" dirty="0" err="1">
                  <a:latin typeface="+mj-lt"/>
                </a:rPr>
                <a:t>SupAgro</a:t>
              </a:r>
              <a:r>
                <a:rPr lang="fr-FR" sz="1600" dirty="0">
                  <a:latin typeface="+mj-lt"/>
                </a:rPr>
                <a:t>, CIHEAM/IAM.M, </a:t>
              </a:r>
              <a:r>
                <a:rPr lang="fr-FR" sz="1600" dirty="0" err="1">
                  <a:latin typeface="+mj-lt"/>
                </a:rPr>
                <a:t>AgroParisTech</a:t>
              </a:r>
              <a:r>
                <a:rPr lang="fr-FR" sz="1600" dirty="0">
                  <a:latin typeface="+mj-lt"/>
                </a:rPr>
                <a:t>/</a:t>
              </a:r>
              <a:r>
                <a:rPr lang="fr-FR" sz="1600" dirty="0" err="1">
                  <a:latin typeface="+mj-lt"/>
                </a:rPr>
                <a:t>Engref</a:t>
              </a:r>
              <a:r>
                <a:rPr lang="fr-FR" sz="1600" dirty="0">
                  <a:latin typeface="+mj-lt"/>
                </a:rPr>
                <a:t>, ESCAIA</a:t>
              </a:r>
              <a:r>
                <a:rPr lang="fr-FR" sz="1600" dirty="0" smtClean="0">
                  <a:latin typeface="+mj-lt"/>
                </a:rPr>
                <a:t>, ENSC.M, </a:t>
              </a:r>
              <a:r>
                <a:rPr lang="fr-FR" sz="1600" dirty="0">
                  <a:latin typeface="+mj-lt"/>
                </a:rPr>
                <a:t>ICRA, ISTOM, </a:t>
              </a:r>
              <a:r>
                <a:rPr lang="fr-FR" sz="1600" dirty="0" smtClean="0">
                  <a:latin typeface="+mj-lt"/>
                </a:rPr>
                <a:t>Sup </a:t>
              </a:r>
              <a:r>
                <a:rPr lang="fr-FR" sz="1600" dirty="0">
                  <a:latin typeface="+mj-lt"/>
                </a:rPr>
                <a:t>de </a:t>
              </a:r>
              <a:r>
                <a:rPr lang="fr-FR" sz="1600" dirty="0" smtClean="0">
                  <a:latin typeface="+mj-lt"/>
                </a:rPr>
                <a:t>Co, Ecole des Mines d’Alès</a:t>
              </a:r>
              <a:endParaRPr lang="fr-FR" sz="1600" dirty="0">
                <a:latin typeface="+mj-lt"/>
              </a:endParaRP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179512" y="2954830"/>
              <a:ext cx="2177521" cy="1740427"/>
            </a:xfrm>
            <a:custGeom>
              <a:avLst/>
              <a:gdLst>
                <a:gd name="connsiteX0" fmla="*/ 0 w 2177521"/>
                <a:gd name="connsiteY0" fmla="*/ 870214 h 1740427"/>
                <a:gd name="connsiteX1" fmla="*/ 408997 w 2177521"/>
                <a:gd name="connsiteY1" fmla="*/ 190450 h 1740427"/>
                <a:gd name="connsiteX2" fmla="*/ 1088762 w 2177521"/>
                <a:gd name="connsiteY2" fmla="*/ 2 h 1740427"/>
                <a:gd name="connsiteX3" fmla="*/ 2177520 w 2177521"/>
                <a:gd name="connsiteY3" fmla="*/ 0 h 1740427"/>
                <a:gd name="connsiteX4" fmla="*/ 2177521 w 2177521"/>
                <a:gd name="connsiteY4" fmla="*/ 870214 h 1740427"/>
                <a:gd name="connsiteX5" fmla="*/ 1768525 w 2177521"/>
                <a:gd name="connsiteY5" fmla="*/ 1549979 h 1740427"/>
                <a:gd name="connsiteX6" fmla="*/ 1088760 w 2177521"/>
                <a:gd name="connsiteY6" fmla="*/ 1740428 h 1740427"/>
                <a:gd name="connsiteX7" fmla="*/ 408995 w 2177521"/>
                <a:gd name="connsiteY7" fmla="*/ 1549979 h 1740427"/>
                <a:gd name="connsiteX8" fmla="*/ 0 w 2177521"/>
                <a:gd name="connsiteY8" fmla="*/ 870213 h 1740427"/>
                <a:gd name="connsiteX9" fmla="*/ 0 w 2177521"/>
                <a:gd name="connsiteY9" fmla="*/ 870214 h 174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7521" h="1740427">
                  <a:moveTo>
                    <a:pt x="0" y="870214"/>
                  </a:moveTo>
                  <a:cubicBezTo>
                    <a:pt x="0" y="605721"/>
                    <a:pt x="150501" y="355585"/>
                    <a:pt x="408997" y="190450"/>
                  </a:cubicBezTo>
                  <a:cubicBezTo>
                    <a:pt x="601988" y="67162"/>
                    <a:pt x="841702" y="1"/>
                    <a:pt x="1088762" y="2"/>
                  </a:cubicBezTo>
                  <a:lnTo>
                    <a:pt x="2177520" y="0"/>
                  </a:lnTo>
                  <a:cubicBezTo>
                    <a:pt x="2177521" y="290071"/>
                    <a:pt x="2177521" y="580143"/>
                    <a:pt x="2177521" y="870214"/>
                  </a:cubicBezTo>
                  <a:cubicBezTo>
                    <a:pt x="2177521" y="1134707"/>
                    <a:pt x="2027020" y="1384844"/>
                    <a:pt x="1768525" y="1549979"/>
                  </a:cubicBezTo>
                  <a:cubicBezTo>
                    <a:pt x="1575535" y="1673268"/>
                    <a:pt x="1335820" y="1740428"/>
                    <a:pt x="1088760" y="1740428"/>
                  </a:cubicBezTo>
                  <a:cubicBezTo>
                    <a:pt x="841700" y="1740428"/>
                    <a:pt x="601985" y="1673267"/>
                    <a:pt x="408995" y="1549979"/>
                  </a:cubicBezTo>
                  <a:cubicBezTo>
                    <a:pt x="150500" y="1384843"/>
                    <a:pt x="-1" y="1134706"/>
                    <a:pt x="0" y="870213"/>
                  </a:cubicBezTo>
                  <a:lnTo>
                    <a:pt x="0" y="87021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5091" tIns="292979" rIns="395091" bIns="292979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10</a:t>
              </a:r>
              <a:r>
                <a:rPr lang="fr-FR" sz="2000" b="1" dirty="0">
                  <a:latin typeface="Arial" pitchFamily="34" charset="0"/>
                  <a:cs typeface="Arial" pitchFamily="34" charset="0"/>
                </a:rPr>
                <a:t/>
              </a:r>
              <a:br>
                <a:rPr lang="fr-FR" sz="2000" b="1" dirty="0">
                  <a:latin typeface="Arial" pitchFamily="34" charset="0"/>
                  <a:cs typeface="Arial" pitchFamily="34" charset="0"/>
                </a:rPr>
              </a:br>
              <a:r>
                <a:rPr lang="fr-FR" sz="1900" b="1" dirty="0">
                  <a:latin typeface="Arial" pitchFamily="34" charset="0"/>
                  <a:cs typeface="Arial" pitchFamily="34" charset="0"/>
                </a:rPr>
                <a:t>écoles supérieures </a:t>
              </a:r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2357669" y="4956014"/>
              <a:ext cx="3870514" cy="1392086"/>
            </a:xfrm>
            <a:custGeom>
              <a:avLst/>
              <a:gdLst>
                <a:gd name="connsiteX0" fmla="*/ 232062 w 1392342"/>
                <a:gd name="connsiteY0" fmla="*/ 0 h 3871150"/>
                <a:gd name="connsiteX1" fmla="*/ 1160280 w 1392342"/>
                <a:gd name="connsiteY1" fmla="*/ 0 h 3871150"/>
                <a:gd name="connsiteX2" fmla="*/ 1324373 w 1392342"/>
                <a:gd name="connsiteY2" fmla="*/ 67970 h 3871150"/>
                <a:gd name="connsiteX3" fmla="*/ 1392342 w 1392342"/>
                <a:gd name="connsiteY3" fmla="*/ 232063 h 3871150"/>
                <a:gd name="connsiteX4" fmla="*/ 1392342 w 1392342"/>
                <a:gd name="connsiteY4" fmla="*/ 3871150 h 3871150"/>
                <a:gd name="connsiteX5" fmla="*/ 1392342 w 1392342"/>
                <a:gd name="connsiteY5" fmla="*/ 3871150 h 3871150"/>
                <a:gd name="connsiteX6" fmla="*/ 1392342 w 1392342"/>
                <a:gd name="connsiteY6" fmla="*/ 3871150 h 3871150"/>
                <a:gd name="connsiteX7" fmla="*/ 0 w 1392342"/>
                <a:gd name="connsiteY7" fmla="*/ 3871150 h 3871150"/>
                <a:gd name="connsiteX8" fmla="*/ 0 w 1392342"/>
                <a:gd name="connsiteY8" fmla="*/ 3871150 h 3871150"/>
                <a:gd name="connsiteX9" fmla="*/ 0 w 1392342"/>
                <a:gd name="connsiteY9" fmla="*/ 3871150 h 3871150"/>
                <a:gd name="connsiteX10" fmla="*/ 0 w 1392342"/>
                <a:gd name="connsiteY10" fmla="*/ 232062 h 3871150"/>
                <a:gd name="connsiteX11" fmla="*/ 67970 w 1392342"/>
                <a:gd name="connsiteY11" fmla="*/ 67969 h 3871150"/>
                <a:gd name="connsiteX12" fmla="*/ 232063 w 1392342"/>
                <a:gd name="connsiteY12" fmla="*/ 0 h 3871150"/>
                <a:gd name="connsiteX13" fmla="*/ 232062 w 1392342"/>
                <a:gd name="connsiteY13" fmla="*/ 0 h 387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2342" h="3871150">
                  <a:moveTo>
                    <a:pt x="1392342" y="645206"/>
                  </a:moveTo>
                  <a:lnTo>
                    <a:pt x="1392342" y="3225944"/>
                  </a:lnTo>
                  <a:cubicBezTo>
                    <a:pt x="1392342" y="3397065"/>
                    <a:pt x="1383548" y="3561175"/>
                    <a:pt x="1367895" y="3682175"/>
                  </a:cubicBezTo>
                  <a:cubicBezTo>
                    <a:pt x="1352242" y="3803174"/>
                    <a:pt x="1331012" y="3871150"/>
                    <a:pt x="1308876" y="3871150"/>
                  </a:cubicBezTo>
                  <a:lnTo>
                    <a:pt x="0" y="3871150"/>
                  </a:lnTo>
                  <a:lnTo>
                    <a:pt x="0" y="3871150"/>
                  </a:lnTo>
                  <a:lnTo>
                    <a:pt x="0" y="387115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8876" y="0"/>
                  </a:lnTo>
                  <a:cubicBezTo>
                    <a:pt x="1331013" y="0"/>
                    <a:pt x="1352243" y="67976"/>
                    <a:pt x="1367895" y="188978"/>
                  </a:cubicBezTo>
                  <a:cubicBezTo>
                    <a:pt x="1383548" y="309977"/>
                    <a:pt x="1392342" y="474088"/>
                    <a:pt x="1392342" y="645208"/>
                  </a:cubicBezTo>
                  <a:lnTo>
                    <a:pt x="1392342" y="645206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</p:spPr>
          <p:style>
            <a:ln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91795" rIns="315618" bIns="191794" spcCol="127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fr-FR" sz="1600" b="1" dirty="0">
                  <a:latin typeface="+mj-lt"/>
                </a:rPr>
                <a:t>Nationaux</a:t>
              </a:r>
              <a:r>
                <a:rPr lang="fr-FR" sz="1600" dirty="0">
                  <a:latin typeface="+mj-lt"/>
                </a:rPr>
                <a:t> : BRGM, CEA, </a:t>
              </a:r>
              <a:r>
                <a:rPr lang="fr-FR" sz="1600" dirty="0" err="1" smtClean="0">
                  <a:latin typeface="+mj-lt"/>
                </a:rPr>
                <a:t>Irstea</a:t>
              </a:r>
              <a:r>
                <a:rPr lang="fr-FR" sz="1600" dirty="0" smtClean="0">
                  <a:latin typeface="+mj-lt"/>
                </a:rPr>
                <a:t>, </a:t>
              </a:r>
              <a:r>
                <a:rPr lang="fr-FR" sz="1600" dirty="0">
                  <a:latin typeface="+mj-lt"/>
                </a:rPr>
                <a:t>Cirad, Cnrs, Ifremer, Inra, Inserm, IRD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fr-FR" sz="1600" b="1" dirty="0">
                  <a:latin typeface="+mj-lt"/>
                </a:rPr>
                <a:t>Internationaux</a:t>
              </a:r>
              <a:r>
                <a:rPr lang="fr-FR" sz="1600" dirty="0">
                  <a:latin typeface="+mj-lt"/>
                </a:rPr>
                <a:t> : Bioversity International, CSIRO, Embrapa, </a:t>
              </a:r>
              <a:r>
                <a:rPr lang="fr-FR" sz="1600" dirty="0" smtClean="0">
                  <a:latin typeface="+mj-lt"/>
                </a:rPr>
                <a:t>Inta, USDA</a:t>
              </a:r>
              <a:endParaRPr lang="fr-FR" sz="1600" dirty="0">
                <a:latin typeface="+mj-lt"/>
              </a:endParaRP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179512" y="4782279"/>
              <a:ext cx="2177521" cy="1740427"/>
            </a:xfrm>
            <a:custGeom>
              <a:avLst/>
              <a:gdLst>
                <a:gd name="connsiteX0" fmla="*/ 0 w 2177521"/>
                <a:gd name="connsiteY0" fmla="*/ 870214 h 1740427"/>
                <a:gd name="connsiteX1" fmla="*/ 408997 w 2177521"/>
                <a:gd name="connsiteY1" fmla="*/ 190450 h 1740427"/>
                <a:gd name="connsiteX2" fmla="*/ 1088762 w 2177521"/>
                <a:gd name="connsiteY2" fmla="*/ 2 h 1740427"/>
                <a:gd name="connsiteX3" fmla="*/ 2177520 w 2177521"/>
                <a:gd name="connsiteY3" fmla="*/ 0 h 1740427"/>
                <a:gd name="connsiteX4" fmla="*/ 2177521 w 2177521"/>
                <a:gd name="connsiteY4" fmla="*/ 870214 h 1740427"/>
                <a:gd name="connsiteX5" fmla="*/ 1768525 w 2177521"/>
                <a:gd name="connsiteY5" fmla="*/ 1549979 h 1740427"/>
                <a:gd name="connsiteX6" fmla="*/ 1088760 w 2177521"/>
                <a:gd name="connsiteY6" fmla="*/ 1740428 h 1740427"/>
                <a:gd name="connsiteX7" fmla="*/ 408995 w 2177521"/>
                <a:gd name="connsiteY7" fmla="*/ 1549979 h 1740427"/>
                <a:gd name="connsiteX8" fmla="*/ 0 w 2177521"/>
                <a:gd name="connsiteY8" fmla="*/ 870213 h 1740427"/>
                <a:gd name="connsiteX9" fmla="*/ 0 w 2177521"/>
                <a:gd name="connsiteY9" fmla="*/ 870214 h 174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7521" h="1740427">
                  <a:moveTo>
                    <a:pt x="0" y="870214"/>
                  </a:moveTo>
                  <a:cubicBezTo>
                    <a:pt x="0" y="605721"/>
                    <a:pt x="150501" y="355585"/>
                    <a:pt x="408997" y="190450"/>
                  </a:cubicBezTo>
                  <a:cubicBezTo>
                    <a:pt x="601988" y="67162"/>
                    <a:pt x="841702" y="1"/>
                    <a:pt x="1088762" y="2"/>
                  </a:cubicBezTo>
                  <a:lnTo>
                    <a:pt x="2177520" y="0"/>
                  </a:lnTo>
                  <a:cubicBezTo>
                    <a:pt x="2177521" y="290071"/>
                    <a:pt x="2177521" y="580143"/>
                    <a:pt x="2177521" y="870214"/>
                  </a:cubicBezTo>
                  <a:cubicBezTo>
                    <a:pt x="2177521" y="1134707"/>
                    <a:pt x="2027020" y="1384844"/>
                    <a:pt x="1768525" y="1549979"/>
                  </a:cubicBezTo>
                  <a:cubicBezTo>
                    <a:pt x="1575535" y="1673268"/>
                    <a:pt x="1335820" y="1740428"/>
                    <a:pt x="1088760" y="1740428"/>
                  </a:cubicBezTo>
                  <a:cubicBezTo>
                    <a:pt x="841700" y="1740428"/>
                    <a:pt x="601985" y="1673267"/>
                    <a:pt x="408995" y="1549979"/>
                  </a:cubicBezTo>
                  <a:cubicBezTo>
                    <a:pt x="150500" y="1384843"/>
                    <a:pt x="-1" y="1134706"/>
                    <a:pt x="0" y="870213"/>
                  </a:cubicBezTo>
                  <a:lnTo>
                    <a:pt x="0" y="87021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95091" tIns="292979" rIns="395091" bIns="292979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14 </a:t>
              </a:r>
              <a:r>
                <a:rPr lang="fr-FR" sz="1900" b="1" dirty="0">
                  <a:latin typeface="Arial" pitchFamily="34" charset="0"/>
                  <a:cs typeface="Arial" pitchFamily="34" charset="0"/>
                </a:rPr>
                <a:t>organismes de recherche</a:t>
              </a:r>
            </a:p>
          </p:txBody>
        </p:sp>
      </p:grp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6372225" y="1341438"/>
            <a:ext cx="2663825" cy="4391025"/>
          </a:xfrm>
        </p:spPr>
        <p:txBody>
          <a:bodyPr/>
          <a:lstStyle/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28 établissements </a:t>
            </a:r>
            <a:r>
              <a:rPr lang="fr-FR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</a:t>
            </a:r>
            <a:r>
              <a:rPr lang="fr-FR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et d’enseignement supérieur sont</a:t>
            </a:r>
          </a:p>
          <a:p>
            <a:pPr marL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membres d’Agropolis International</a:t>
            </a:r>
          </a:p>
          <a:p>
            <a:pPr>
              <a:buNone/>
              <a:defRPr/>
            </a:pP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latin typeface="Arial" charset="0"/>
                <a:cs typeface="Arial" charset="0"/>
              </a:rPr>
              <a:t>Un pôle </a:t>
            </a:r>
            <a:r>
              <a:rPr lang="fr-FR" smtClean="0">
                <a:latin typeface="Arial" charset="0"/>
                <a:cs typeface="Arial" charset="0"/>
              </a:rPr>
              <a:t>d’une taille exceptionnelle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825" y="2795588"/>
            <a:ext cx="4537075" cy="22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sz="2400" b="1" dirty="0" smtClean="0">
                <a:latin typeface="+mj-lt"/>
              </a:rPr>
              <a:t>2 300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>
                <a:latin typeface="+mj-lt"/>
              </a:rPr>
              <a:t>chercheurs </a:t>
            </a:r>
            <a:r>
              <a:rPr lang="fr-FR" b="1" dirty="0" smtClean="0">
                <a:latin typeface="+mj-lt"/>
              </a:rPr>
              <a:t/>
            </a:r>
            <a:br>
              <a:rPr lang="fr-FR" b="1" dirty="0" smtClean="0">
                <a:latin typeface="+mj-lt"/>
              </a:rPr>
            </a:br>
            <a:r>
              <a:rPr lang="fr-FR" b="1" dirty="0" smtClean="0">
                <a:latin typeface="+mj-lt"/>
              </a:rPr>
              <a:t>et </a:t>
            </a:r>
            <a:r>
              <a:rPr lang="fr-FR" b="1" dirty="0">
                <a:latin typeface="+mj-lt"/>
              </a:rPr>
              <a:t>enseignants</a:t>
            </a: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sz="2400" b="1" dirty="0" smtClean="0">
                <a:latin typeface="+mj-lt"/>
              </a:rPr>
              <a:t>5 000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>
                <a:latin typeface="+mj-lt"/>
              </a:rPr>
              <a:t>étudiants </a:t>
            </a:r>
            <a:br>
              <a:rPr lang="fr-FR" b="1" dirty="0">
                <a:latin typeface="+mj-lt"/>
              </a:rPr>
            </a:br>
            <a:endParaRPr lang="fr-FR" b="1" dirty="0">
              <a:latin typeface="+mj-lt"/>
            </a:endParaRPr>
          </a:p>
          <a:p>
            <a:pPr marL="758825" indent="-476250">
              <a:spcAft>
                <a:spcPts val="2000"/>
              </a:spcAft>
              <a:tabLst>
                <a:tab pos="4375150" algn="l"/>
              </a:tabLst>
              <a:defRPr/>
            </a:pPr>
            <a:r>
              <a:rPr lang="fr-FR" sz="2400" b="1" dirty="0" smtClean="0">
                <a:latin typeface="Calibri"/>
              </a:rPr>
              <a:t>→</a:t>
            </a:r>
            <a:r>
              <a:rPr lang="fr-FR" sz="2400" b="1" dirty="0" smtClean="0">
                <a:latin typeface="+mj-lt"/>
              </a:rPr>
              <a:t>10 000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>
                <a:latin typeface="+mj-lt"/>
              </a:rPr>
              <a:t>personnes </a:t>
            </a:r>
            <a:r>
              <a:rPr lang="fr-FR" b="1" dirty="0" smtClean="0">
                <a:latin typeface="+mj-lt"/>
              </a:rPr>
              <a:t>au </a:t>
            </a:r>
            <a:r>
              <a:rPr lang="fr-FR" b="1" dirty="0">
                <a:latin typeface="+mj-lt"/>
              </a:rPr>
              <a:t>total</a:t>
            </a:r>
          </a:p>
        </p:txBody>
      </p:sp>
      <p:sp>
        <p:nvSpPr>
          <p:cNvPr id="4" name="Espace réservé du contenu 7"/>
          <p:cNvSpPr txBox="1">
            <a:spLocks/>
          </p:cNvSpPr>
          <p:nvPr/>
        </p:nvSpPr>
        <p:spPr>
          <a:xfrm>
            <a:off x="4427984" y="1700808"/>
            <a:ext cx="4823966" cy="5615980"/>
          </a:xfrm>
          <a:prstGeom prst="rect">
            <a:avLst/>
          </a:prstGeom>
        </p:spPr>
        <p:txBody>
          <a:bodyPr/>
          <a:lstStyle/>
          <a:p>
            <a:pPr indent="-342900" eaLnBrk="0" hangingPunct="0">
              <a:spcBef>
                <a:spcPts val="0"/>
              </a:spcBef>
              <a:buSzPct val="70000"/>
              <a:defRPr/>
            </a:pPr>
            <a:r>
              <a:rPr lang="fr-FR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1</a:t>
            </a:r>
            <a:r>
              <a:rPr lang="fr-FR" sz="2800" b="1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ère</a:t>
            </a:r>
            <a:r>
              <a:rPr lang="fr-FR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 concentration</a:t>
            </a:r>
            <a:br>
              <a:rPr lang="fr-FR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</a:br>
            <a:r>
              <a:rPr lang="fr-FR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en Europe</a:t>
            </a:r>
          </a:p>
          <a:p>
            <a:pPr indent="-342900" eaLnBrk="0" hangingPunct="0">
              <a:buSzPct val="70000"/>
              <a:defRPr/>
            </a:pPr>
            <a:endParaRPr lang="fr-FR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  <a:p>
            <a:pPr indent="-342900" eaLnBrk="0" hangingPunct="0">
              <a:buSzPct val="70000"/>
              <a:defRPr/>
            </a:pPr>
            <a:r>
              <a:rPr lang="fr-FR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dans le champ thématique :</a:t>
            </a:r>
            <a:endParaRPr lang="fr-FR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  <a:p>
            <a:pPr indent="-288000" eaLnBrk="0" hangingPunct="0">
              <a:spcBef>
                <a:spcPts val="600"/>
              </a:spcBef>
              <a:buSzPct val="70000"/>
              <a:defRPr/>
            </a:pPr>
            <a:r>
              <a:rPr lang="fr-F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Agriculture</a:t>
            </a:r>
          </a:p>
          <a:p>
            <a:pPr indent="-288000" eaLnBrk="0" hangingPunct="0">
              <a:spcBef>
                <a:spcPts val="600"/>
              </a:spcBef>
              <a:buSzPct val="70000"/>
              <a:defRPr/>
            </a:pPr>
            <a:r>
              <a:rPr lang="fr-F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     Alimentation</a:t>
            </a:r>
          </a:p>
          <a:p>
            <a:pPr indent="-288000" eaLnBrk="0" hangingPunct="0">
              <a:spcBef>
                <a:spcPts val="600"/>
              </a:spcBef>
              <a:buSzPct val="70000"/>
              <a:defRPr/>
            </a:pPr>
            <a:r>
              <a:rPr lang="fr-F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fr-F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Biodiversité</a:t>
            </a:r>
          </a:p>
          <a:p>
            <a:pPr indent="-288000" eaLnBrk="0" hangingPunct="0">
              <a:spcBef>
                <a:spcPts val="600"/>
              </a:spcBef>
              <a:buSzPct val="70000"/>
              <a:defRPr/>
            </a:pPr>
            <a:r>
              <a:rPr lang="fr-F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fr-FR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n-cs"/>
              </a:rPr>
              <a:t>Environnement</a:t>
            </a:r>
            <a:endParaRPr lang="fr-FR" sz="2000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SzPct val="70000"/>
              <a:buFont typeface="Arial" pitchFamily="34" charset="0"/>
              <a:buChar char="•"/>
              <a:defRPr/>
            </a:pPr>
            <a:endParaRPr lang="fr-FR" sz="28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11188" y="2708275"/>
            <a:ext cx="77771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412875"/>
            <a:ext cx="1581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395288" y="130175"/>
            <a:ext cx="8353425" cy="635000"/>
          </a:xfrm>
        </p:spPr>
        <p:txBody>
          <a:bodyPr/>
          <a:lstStyle/>
          <a:p>
            <a:r>
              <a:rPr lang="fr-FR" b="1" dirty="0" smtClean="0">
                <a:latin typeface="Arial" charset="0"/>
                <a:cs typeface="Arial" charset="0"/>
              </a:rPr>
              <a:t>Mode d’organisation fondé sur </a:t>
            </a:r>
            <a:br>
              <a:rPr lang="fr-FR" b="1" dirty="0" smtClean="0">
                <a:latin typeface="Arial" charset="0"/>
                <a:cs typeface="Arial" charset="0"/>
              </a:rPr>
            </a:br>
            <a:r>
              <a:rPr lang="fr-FR" dirty="0" smtClean="0">
                <a:latin typeface="Arial" charset="0"/>
                <a:cs typeface="Arial" charset="0"/>
              </a:rPr>
              <a:t>la mise en commun de moyens et de compétences </a:t>
            </a:r>
          </a:p>
        </p:txBody>
      </p:sp>
      <p:graphicFrame>
        <p:nvGraphicFramePr>
          <p:cNvPr id="14" name="Diagramme 13"/>
          <p:cNvGraphicFramePr/>
          <p:nvPr/>
        </p:nvGraphicFramePr>
        <p:xfrm>
          <a:off x="-396552" y="980728"/>
          <a:ext cx="700844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avec flèche vers la gauche 14"/>
          <p:cNvSpPr/>
          <p:nvPr/>
        </p:nvSpPr>
        <p:spPr>
          <a:xfrm>
            <a:off x="5651500" y="1557338"/>
            <a:ext cx="3313113" cy="4608512"/>
          </a:xfrm>
          <a:prstGeom prst="leftArrowCallout">
            <a:avLst>
              <a:gd name="adj1" fmla="val 14768"/>
              <a:gd name="adj2" fmla="val 14505"/>
              <a:gd name="adj3" fmla="val 25000"/>
              <a:gd name="adj4" fmla="val 6497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sz="1500" dirty="0">
                <a:latin typeface="+mj-lt"/>
              </a:rPr>
              <a:t> </a:t>
            </a:r>
            <a:r>
              <a:rPr lang="fr-FR" sz="1600" b="1" dirty="0">
                <a:latin typeface="+mj-lt"/>
              </a:rPr>
              <a:t>« Maisons communes » : </a:t>
            </a:r>
            <a:r>
              <a:rPr lang="fr-FR" sz="1400" dirty="0" smtClean="0">
                <a:latin typeface="+mj-lt"/>
              </a:rPr>
              <a:t>télédétection</a:t>
            </a:r>
            <a:r>
              <a:rPr lang="fr-FR" sz="1400" dirty="0">
                <a:latin typeface="+mj-lt"/>
              </a:rPr>
              <a:t>, </a:t>
            </a:r>
            <a:r>
              <a:rPr lang="fr-FR" sz="1400" dirty="0" smtClean="0">
                <a:latin typeface="+mj-lt"/>
              </a:rPr>
              <a:t>sciences </a:t>
            </a:r>
            <a:r>
              <a:rPr lang="fr-FR" sz="1400" dirty="0">
                <a:latin typeface="+mj-lt"/>
              </a:rPr>
              <a:t>de </a:t>
            </a:r>
            <a:r>
              <a:rPr lang="fr-FR" sz="1400" dirty="0" smtClean="0">
                <a:latin typeface="+mj-lt"/>
              </a:rPr>
              <a:t>l’eau</a:t>
            </a:r>
            <a:r>
              <a:rPr lang="fr-FR" sz="1400" dirty="0">
                <a:latin typeface="+mj-lt"/>
              </a:rPr>
              <a:t>, </a:t>
            </a:r>
            <a:r>
              <a:rPr lang="fr-FR" sz="1400" dirty="0" smtClean="0">
                <a:latin typeface="+mj-lt"/>
              </a:rPr>
              <a:t>sciences </a:t>
            </a:r>
            <a:r>
              <a:rPr lang="fr-FR" sz="1400" dirty="0">
                <a:latin typeface="+mj-lt"/>
              </a:rPr>
              <a:t>de </a:t>
            </a:r>
            <a:r>
              <a:rPr lang="fr-FR" sz="1400" dirty="0" smtClean="0">
                <a:latin typeface="+mj-lt"/>
              </a:rPr>
              <a:t>l’homme</a:t>
            </a:r>
            <a:endParaRPr lang="fr-FR" sz="1500" dirty="0">
              <a:latin typeface="+mj-lt"/>
            </a:endParaRPr>
          </a:p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sz="1600" b="1" dirty="0">
                <a:latin typeface="+mj-lt"/>
              </a:rPr>
              <a:t> Plateformes technologiques : </a:t>
            </a:r>
            <a:r>
              <a:rPr lang="fr-FR" sz="1400" dirty="0" err="1">
                <a:latin typeface="+mj-lt"/>
              </a:rPr>
              <a:t>Ecotron</a:t>
            </a:r>
            <a:r>
              <a:rPr lang="fr-FR" sz="1400" dirty="0">
                <a:latin typeface="+mj-lt"/>
              </a:rPr>
              <a:t>, </a:t>
            </a:r>
            <a:r>
              <a:rPr lang="fr-FR" sz="1400" dirty="0" err="1">
                <a:latin typeface="+mj-lt"/>
              </a:rPr>
              <a:t>Medimeer</a:t>
            </a:r>
            <a:r>
              <a:rPr lang="fr-FR" sz="1400" dirty="0" smtClean="0">
                <a:latin typeface="+mj-lt"/>
              </a:rPr>
              <a:t>, Station aquacole de Palavas, </a:t>
            </a:r>
            <a:r>
              <a:rPr lang="fr-FR" sz="1400" dirty="0" err="1" smtClean="0">
                <a:latin typeface="+mj-lt"/>
              </a:rPr>
              <a:t>génotypage</a:t>
            </a:r>
            <a:r>
              <a:rPr lang="fr-FR" sz="1400" dirty="0" smtClean="0">
                <a:latin typeface="+mj-lt"/>
              </a:rPr>
              <a:t>-séquençage-clonage</a:t>
            </a:r>
            <a:r>
              <a:rPr lang="fr-FR" sz="1400" dirty="0">
                <a:latin typeface="+mj-lt"/>
              </a:rPr>
              <a:t>, </a:t>
            </a:r>
            <a:r>
              <a:rPr lang="fr-FR" sz="1400" dirty="0" err="1" smtClean="0">
                <a:latin typeface="+mj-lt"/>
              </a:rPr>
              <a:t>phénotypage</a:t>
            </a:r>
            <a:r>
              <a:rPr lang="fr-FR" sz="1400" dirty="0">
                <a:latin typeface="+mj-lt"/>
              </a:rPr>
              <a:t>,</a:t>
            </a:r>
            <a:br>
              <a:rPr lang="fr-FR" sz="1400" dirty="0">
                <a:latin typeface="+mj-lt"/>
              </a:rPr>
            </a:br>
            <a:r>
              <a:rPr lang="fr-FR" sz="1400" dirty="0" err="1">
                <a:latin typeface="+mj-lt"/>
              </a:rPr>
              <a:t>bio-informatique</a:t>
            </a:r>
            <a:r>
              <a:rPr lang="fr-FR" sz="1400" dirty="0">
                <a:latin typeface="+mj-lt"/>
              </a:rPr>
              <a:t>, </a:t>
            </a:r>
            <a:r>
              <a:rPr lang="fr-FR" sz="1400" dirty="0" err="1" smtClean="0">
                <a:latin typeface="+mj-lt"/>
              </a:rPr>
              <a:t>polyphénols</a:t>
            </a:r>
            <a:r>
              <a:rPr lang="fr-FR" sz="1400" dirty="0">
                <a:latin typeface="+mj-lt"/>
              </a:rPr>
              <a:t>, </a:t>
            </a:r>
            <a:r>
              <a:rPr lang="fr-FR" sz="1400" dirty="0" smtClean="0">
                <a:latin typeface="+mj-lt"/>
              </a:rPr>
              <a:t>fractionnement </a:t>
            </a:r>
            <a:r>
              <a:rPr lang="fr-FR" sz="1400" dirty="0">
                <a:latin typeface="+mj-lt"/>
              </a:rPr>
              <a:t/>
            </a:r>
            <a:br>
              <a:rPr lang="fr-FR" sz="1400" dirty="0">
                <a:latin typeface="+mj-lt"/>
              </a:rPr>
            </a:br>
            <a:r>
              <a:rPr lang="fr-FR" sz="1400" dirty="0">
                <a:latin typeface="+mj-lt"/>
              </a:rPr>
              <a:t>des végétaux, </a:t>
            </a:r>
            <a:br>
              <a:rPr lang="fr-FR" sz="1400" dirty="0">
                <a:latin typeface="+mj-lt"/>
              </a:rPr>
            </a:br>
            <a:r>
              <a:rPr lang="fr-FR" sz="1400" dirty="0" err="1" smtClean="0">
                <a:latin typeface="+mj-lt"/>
              </a:rPr>
              <a:t>éco-technologies</a:t>
            </a:r>
            <a:r>
              <a:rPr lang="fr-FR" sz="1400" dirty="0" smtClean="0">
                <a:latin typeface="+mj-lt"/>
              </a:rPr>
              <a:t>, </a:t>
            </a:r>
            <a:r>
              <a:rPr lang="fr-FR" sz="1400" dirty="0">
                <a:latin typeface="+mj-lt"/>
              </a:rPr>
              <a:t>…</a:t>
            </a:r>
            <a:endParaRPr lang="fr-FR" sz="1500" dirty="0">
              <a:latin typeface="+mj-lt"/>
            </a:endParaRPr>
          </a:p>
          <a:p>
            <a:pPr eaLnBrk="0" hangingPunct="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sz="1600" b="1" dirty="0">
                <a:latin typeface="+mj-lt"/>
              </a:rPr>
              <a:t> Collections, bases de données…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>
                <a:latin typeface="Arial" charset="0"/>
                <a:cs typeface="Arial" charset="0"/>
              </a:rPr>
              <a:t>Un large éventail </a:t>
            </a:r>
            <a:r>
              <a:rPr lang="fr-FR" smtClean="0">
                <a:latin typeface="Arial" charset="0"/>
                <a:cs typeface="Arial" charset="0"/>
              </a:rPr>
              <a:t>de compétences </a:t>
            </a:r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7505" y="1700213"/>
            <a:ext cx="8352284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1463" indent="-260350">
              <a:spcAft>
                <a:spcPts val="6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dirty="0" smtClean="0">
                <a:latin typeface="+mj-lt"/>
              </a:rPr>
              <a:t>Biodiversité et écosystèmes terrestres</a:t>
            </a:r>
          </a:p>
          <a:p>
            <a:pPr marL="271463" indent="-260350">
              <a:spcAft>
                <a:spcPts val="6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dirty="0" smtClean="0">
                <a:latin typeface="+mj-lt"/>
              </a:rPr>
              <a:t>Biodiversité et écosystèmes aquatiques</a:t>
            </a:r>
          </a:p>
          <a:p>
            <a:pPr marL="271463" indent="-260350">
              <a:spcAft>
                <a:spcPts val="6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dirty="0" smtClean="0">
                <a:latin typeface="+mj-lt"/>
              </a:rPr>
              <a:t>Interaction hôte-parasites et maladies infectieuses</a:t>
            </a:r>
          </a:p>
          <a:p>
            <a:pPr marL="271463" indent="-260350">
              <a:spcAft>
                <a:spcPts val="6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dirty="0" smtClean="0">
                <a:latin typeface="+mj-lt"/>
              </a:rPr>
              <a:t>Ressources génétiques et biologie intégrative des plantes</a:t>
            </a:r>
          </a:p>
          <a:p>
            <a:pPr marL="271463" indent="-260350">
              <a:spcAft>
                <a:spcPts val="6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dirty="0" smtClean="0">
                <a:latin typeface="+mj-lt"/>
              </a:rPr>
              <a:t>Agronomie, plantes cultivées et systèmes de cultures, agro écosystèmes</a:t>
            </a:r>
          </a:p>
          <a:p>
            <a:pPr marL="271463" indent="-260350">
              <a:spcAft>
                <a:spcPts val="6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dirty="0" smtClean="0">
                <a:latin typeface="+mj-lt"/>
              </a:rPr>
              <a:t>Une filière emblématique : vigne et vin</a:t>
            </a:r>
          </a:p>
          <a:p>
            <a:pPr marL="271463" indent="-260350">
              <a:spcAft>
                <a:spcPts val="6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dirty="0" smtClean="0">
                <a:latin typeface="+mj-lt"/>
              </a:rPr>
              <a:t>Production et santé animales</a:t>
            </a:r>
          </a:p>
          <a:p>
            <a:pPr marL="271463" indent="-260350">
              <a:spcAft>
                <a:spcPts val="6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dirty="0" smtClean="0">
                <a:latin typeface="+mj-lt"/>
              </a:rPr>
              <a:t>Alimentation, nutrition, santé</a:t>
            </a:r>
          </a:p>
          <a:p>
            <a:pPr marL="271463" indent="-260350">
              <a:spcAft>
                <a:spcPts val="6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dirty="0" smtClean="0">
                <a:latin typeface="+mj-lt"/>
              </a:rPr>
              <a:t>Économie, sociétés et développement durable</a:t>
            </a:r>
          </a:p>
          <a:p>
            <a:pPr marL="271463" indent="-260350">
              <a:spcAft>
                <a:spcPts val="6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dirty="0" smtClean="0">
                <a:latin typeface="+mj-lt"/>
              </a:rPr>
              <a:t>Modélisation, information géographique, </a:t>
            </a:r>
            <a:r>
              <a:rPr lang="fr-FR" dirty="0" err="1" smtClean="0">
                <a:latin typeface="+mj-lt"/>
              </a:rPr>
              <a:t>biostatistiques</a:t>
            </a:r>
            <a:endParaRPr lang="fr-FR" dirty="0" smtClean="0">
              <a:latin typeface="+mj-lt"/>
            </a:endParaRPr>
          </a:p>
          <a:p>
            <a:pPr marL="271463" indent="-260350">
              <a:spcAft>
                <a:spcPts val="6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dirty="0" smtClean="0">
                <a:latin typeface="+mj-lt"/>
              </a:rPr>
              <a:t>Eau, ressources et gestion</a:t>
            </a:r>
          </a:p>
          <a:p>
            <a:pPr marL="271463" indent="-260350">
              <a:spcAft>
                <a:spcPts val="6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dirty="0" smtClean="0">
                <a:latin typeface="+mj-lt"/>
              </a:rPr>
              <a:t>Écotechnologies</a:t>
            </a:r>
            <a:endParaRPr lang="fr-FR" dirty="0">
              <a:latin typeface="+mj-lt"/>
            </a:endParaRPr>
          </a:p>
        </p:txBody>
      </p:sp>
      <p:pic>
        <p:nvPicPr>
          <p:cNvPr id="4" name="Image 3" descr="fond-theme-diapo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412776"/>
            <a:ext cx="2949431" cy="471904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395288" y="130175"/>
            <a:ext cx="8280400" cy="635000"/>
          </a:xfrm>
        </p:spPr>
        <p:txBody>
          <a:bodyPr/>
          <a:lstStyle/>
          <a:p>
            <a:r>
              <a:rPr lang="fr-FR" b="1" smtClean="0">
                <a:latin typeface="Arial" charset="0"/>
                <a:cs typeface="Arial" charset="0"/>
              </a:rPr>
              <a:t>Une offre de formation </a:t>
            </a:r>
            <a:r>
              <a:rPr lang="fr-FR" smtClean="0">
                <a:latin typeface="Arial" charset="0"/>
                <a:cs typeface="Arial" charset="0"/>
              </a:rPr>
              <a:t>complète et diversifiée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0825" y="1412776"/>
            <a:ext cx="662543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</a:pPr>
            <a:r>
              <a:rPr lang="fr-FR" b="1" dirty="0" smtClean="0">
                <a:latin typeface="+mj-lt"/>
                <a:hlinkClick r:id="rId3"/>
              </a:rPr>
              <a:t>156 parcours de formation </a:t>
            </a:r>
            <a:r>
              <a:rPr lang="fr-FR" b="1" dirty="0" smtClean="0">
                <a:latin typeface="+mj-lt"/>
              </a:rPr>
              <a:t/>
            </a:r>
            <a:br>
              <a:rPr lang="fr-FR" b="1" dirty="0" smtClean="0">
                <a:latin typeface="+mj-lt"/>
              </a:rPr>
            </a:br>
            <a:r>
              <a:rPr lang="fr-FR" b="1" dirty="0" smtClean="0">
                <a:latin typeface="+mj-lt"/>
              </a:rPr>
              <a:t>(</a:t>
            </a:r>
            <a:r>
              <a:rPr lang="fr-FR" b="1" dirty="0">
                <a:latin typeface="+mj-lt"/>
              </a:rPr>
              <a:t>professionnels et académiques</a:t>
            </a:r>
            <a:r>
              <a:rPr lang="fr-FR" b="1" dirty="0" smtClean="0">
                <a:latin typeface="+mj-lt"/>
              </a:rPr>
              <a:t>) </a:t>
            </a:r>
            <a:br>
              <a:rPr lang="fr-FR" b="1" dirty="0" smtClean="0">
                <a:latin typeface="+mj-lt"/>
              </a:rPr>
            </a:br>
            <a:r>
              <a:rPr lang="fr-FR" b="1" dirty="0" smtClean="0">
                <a:latin typeface="+mj-lt"/>
              </a:rPr>
              <a:t>pour 5000 étudiants </a:t>
            </a:r>
            <a:br>
              <a:rPr lang="fr-FR" b="1" dirty="0" smtClean="0">
                <a:latin typeface="+mj-lt"/>
              </a:rPr>
            </a:br>
            <a:r>
              <a:rPr lang="fr-FR" dirty="0" smtClean="0">
                <a:latin typeface="+mj-lt"/>
              </a:rPr>
              <a:t>techniciens</a:t>
            </a:r>
            <a:r>
              <a:rPr lang="fr-FR" dirty="0">
                <a:latin typeface="+mj-lt"/>
              </a:rPr>
              <a:t>, ingénieurs, </a:t>
            </a:r>
            <a:r>
              <a:rPr lang="fr-FR" dirty="0" smtClean="0">
                <a:latin typeface="+mj-lt"/>
              </a:rPr>
              <a:t/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licence</a:t>
            </a:r>
            <a:r>
              <a:rPr lang="fr-FR" dirty="0">
                <a:latin typeface="+mj-lt"/>
              </a:rPr>
              <a:t>, master, doctorat</a:t>
            </a: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</a:pPr>
            <a:r>
              <a:rPr lang="fr-FR" b="1" dirty="0">
                <a:latin typeface="+mj-lt"/>
              </a:rPr>
              <a:t>6 </a:t>
            </a:r>
            <a:r>
              <a:rPr lang="fr-FR" b="1" dirty="0" smtClean="0">
                <a:latin typeface="+mj-lt"/>
              </a:rPr>
              <a:t>écoles doctorales </a:t>
            </a:r>
            <a:r>
              <a:rPr lang="fr-FR" dirty="0">
                <a:latin typeface="+mj-lt"/>
              </a:rPr>
              <a:t>regroupées dans une </a:t>
            </a:r>
            <a:r>
              <a:rPr lang="fr-FR" dirty="0" smtClean="0">
                <a:latin typeface="+mj-lt"/>
              </a:rPr>
              <a:t>maison </a:t>
            </a:r>
            <a:r>
              <a:rPr lang="fr-FR" dirty="0">
                <a:latin typeface="+mj-lt"/>
              </a:rPr>
              <a:t>des </a:t>
            </a:r>
            <a:r>
              <a:rPr lang="fr-FR" dirty="0" smtClean="0">
                <a:latin typeface="+mj-lt"/>
              </a:rPr>
              <a:t>écoles doctorales 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plus </a:t>
            </a:r>
            <a:r>
              <a:rPr lang="fr-FR" dirty="0">
                <a:latin typeface="+mj-lt"/>
              </a:rPr>
              <a:t>de 600 doctorants </a:t>
            </a: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</a:pPr>
            <a:r>
              <a:rPr lang="fr-FR" b="1" dirty="0">
                <a:latin typeface="+mj-lt"/>
              </a:rPr>
              <a:t>Modules de formation continue </a:t>
            </a:r>
            <a:r>
              <a:rPr lang="fr-FR" b="1" dirty="0" smtClean="0">
                <a:latin typeface="+mj-lt"/>
              </a:rPr>
              <a:t/>
            </a:r>
            <a:br>
              <a:rPr lang="fr-FR" b="1" dirty="0" smtClean="0">
                <a:latin typeface="+mj-lt"/>
              </a:rPr>
            </a:br>
            <a:r>
              <a:rPr lang="fr-FR" dirty="0" smtClean="0">
                <a:latin typeface="+mj-lt"/>
              </a:rPr>
              <a:t>de</a:t>
            </a:r>
            <a:r>
              <a:rPr lang="fr-FR" b="1" dirty="0" smtClean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courte ou </a:t>
            </a:r>
            <a:r>
              <a:rPr lang="fr-FR" dirty="0">
                <a:latin typeface="+mj-lt"/>
              </a:rPr>
              <a:t>longue durée </a:t>
            </a:r>
            <a:r>
              <a:rPr lang="fr-FR" dirty="0" smtClean="0">
                <a:latin typeface="+mj-lt"/>
              </a:rPr>
              <a:t>(</a:t>
            </a:r>
            <a:r>
              <a:rPr lang="fr-FR" dirty="0" err="1" smtClean="0">
                <a:latin typeface="+mj-lt"/>
              </a:rPr>
              <a:t>pré-existants</a:t>
            </a:r>
            <a:r>
              <a:rPr lang="fr-FR" dirty="0" smtClean="0">
                <a:latin typeface="+mj-lt"/>
              </a:rPr>
              <a:t> 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ou </a:t>
            </a:r>
            <a:r>
              <a:rPr lang="fr-FR" dirty="0">
                <a:latin typeface="+mj-lt"/>
              </a:rPr>
              <a:t>à la </a:t>
            </a:r>
            <a:r>
              <a:rPr lang="fr-FR" dirty="0" smtClean="0">
                <a:latin typeface="+mj-lt"/>
              </a:rPr>
              <a:t>carte</a:t>
            </a:r>
            <a:r>
              <a:rPr lang="fr-FR" dirty="0">
                <a:latin typeface="+mj-lt"/>
              </a:rPr>
              <a:t>), </a:t>
            </a:r>
            <a:r>
              <a:rPr lang="fr-FR" dirty="0" smtClean="0">
                <a:latin typeface="+mj-lt"/>
              </a:rPr>
              <a:t/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dont </a:t>
            </a:r>
            <a:r>
              <a:rPr lang="fr-FR" dirty="0">
                <a:latin typeface="+mj-lt"/>
              </a:rPr>
              <a:t>certains recourant </a:t>
            </a:r>
            <a:r>
              <a:rPr lang="fr-FR" dirty="0" smtClean="0">
                <a:latin typeface="+mj-lt"/>
              </a:rPr>
              <a:t/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au </a:t>
            </a:r>
            <a:r>
              <a:rPr lang="fr-FR" i="1" dirty="0" smtClean="0">
                <a:latin typeface="+mj-lt"/>
              </a:rPr>
              <a:t>E-</a:t>
            </a:r>
            <a:r>
              <a:rPr lang="fr-FR" i="1" dirty="0" err="1" smtClean="0">
                <a:latin typeface="+mj-lt"/>
              </a:rPr>
              <a:t>learning</a:t>
            </a:r>
            <a:endParaRPr lang="fr-FR" i="1" dirty="0">
              <a:latin typeface="+mj-lt"/>
            </a:endParaRP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</a:pPr>
            <a:r>
              <a:rPr lang="fr-FR" b="1" dirty="0" smtClean="0">
                <a:latin typeface="+mj-lt"/>
              </a:rPr>
              <a:t>Capacité d’ingénierie</a:t>
            </a:r>
            <a:br>
              <a:rPr lang="fr-FR" b="1" dirty="0" smtClean="0">
                <a:latin typeface="+mj-lt"/>
              </a:rPr>
            </a:br>
            <a:r>
              <a:rPr lang="fr-FR" b="1" dirty="0" smtClean="0">
                <a:latin typeface="+mj-lt"/>
              </a:rPr>
              <a:t>de </a:t>
            </a:r>
            <a:r>
              <a:rPr lang="fr-FR" b="1" dirty="0">
                <a:latin typeface="+mj-lt"/>
              </a:rPr>
              <a:t>formation</a:t>
            </a:r>
          </a:p>
        </p:txBody>
      </p:sp>
      <p:pic>
        <p:nvPicPr>
          <p:cNvPr id="4" name="Image 3" descr="p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4895" y="3518123"/>
            <a:ext cx="2665478" cy="1999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 descr="p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36533">
            <a:off x="6066821" y="754276"/>
            <a:ext cx="2665478" cy="1771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 descr="p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56527">
            <a:off x="4211960" y="4766811"/>
            <a:ext cx="2665478" cy="1771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rre-afrique-[Converti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6648" y="1268760"/>
            <a:ext cx="6858000" cy="6858000"/>
          </a:xfrm>
          <a:prstGeom prst="rect">
            <a:avLst/>
          </a:prstGeom>
        </p:spPr>
      </p:pic>
      <p:sp>
        <p:nvSpPr>
          <p:cNvPr id="174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Agropolis International aujourd’hui : </a:t>
            </a:r>
            <a:br>
              <a:rPr lang="fr-FR" smtClean="0">
                <a:latin typeface="Arial" charset="0"/>
                <a:cs typeface="Arial" charset="0"/>
              </a:rPr>
            </a:br>
            <a:r>
              <a:rPr lang="fr-FR" b="1" smtClean="0">
                <a:latin typeface="Arial" charset="0"/>
                <a:cs typeface="Arial" charset="0"/>
              </a:rPr>
              <a:t>un pôle à forte dimension internationale </a:t>
            </a:r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468313" y="765175"/>
            <a:ext cx="82073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fr-FR" sz="2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ouvert sur les régions méditerranéennes et tropicales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0825" y="1700212"/>
            <a:ext cx="6841455" cy="56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b="1" dirty="0">
                <a:latin typeface="+mj-lt"/>
              </a:rPr>
              <a:t>Des institutions françaises spécialisées </a:t>
            </a:r>
            <a:br>
              <a:rPr lang="fr-FR" b="1" dirty="0">
                <a:latin typeface="+mj-lt"/>
              </a:rPr>
            </a:br>
            <a:r>
              <a:rPr lang="fr-FR" b="1" dirty="0">
                <a:latin typeface="+mj-lt"/>
              </a:rPr>
              <a:t>dans la coopération internationale : </a:t>
            </a:r>
            <a:br>
              <a:rPr lang="fr-FR" b="1" dirty="0">
                <a:latin typeface="+mj-lt"/>
              </a:rPr>
            </a:br>
            <a:r>
              <a:rPr lang="fr-F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Cirad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IRD, Montpellier </a:t>
            </a:r>
            <a:r>
              <a:rPr lang="fr-F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SupAgro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/IRC </a:t>
            </a:r>
            <a:endParaRPr lang="fr-FR" sz="1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b="1" dirty="0">
                <a:latin typeface="+mj-lt"/>
              </a:rPr>
              <a:t>Des institutions internationales : </a:t>
            </a:r>
            <a:br>
              <a:rPr lang="fr-FR" b="1" dirty="0">
                <a:latin typeface="+mj-lt"/>
              </a:rPr>
            </a:b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CIHEAM-IAM.M, ICRA, </a:t>
            </a:r>
            <a:r>
              <a:rPr lang="fr-F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Bioversity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International</a:t>
            </a:r>
            <a:endParaRPr lang="fr-FR" sz="1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b="1" dirty="0">
                <a:latin typeface="+mj-lt"/>
              </a:rPr>
              <a:t>Des laboratoires étrangers 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Australie, Brésil, USA) </a:t>
            </a:r>
            <a:b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</a:br>
            <a:r>
              <a:rPr lang="fr-FR" b="1" dirty="0">
                <a:latin typeface="+mj-lt"/>
                <a:cs typeface="Arial" charset="0"/>
              </a:rPr>
              <a:t>et représentations de programmes internationaux</a:t>
            </a:r>
            <a:r>
              <a:rPr lang="fr-FR" sz="1700" dirty="0">
                <a:latin typeface="+mj-lt"/>
                <a:cs typeface="Arial" charset="0"/>
              </a:rPr>
              <a:t> </a:t>
            </a:r>
            <a:br>
              <a:rPr lang="fr-FR" sz="1700" dirty="0">
                <a:latin typeface="+mj-lt"/>
                <a:cs typeface="Arial" charset="0"/>
              </a:rPr>
            </a:b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(Water and </a:t>
            </a: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charset="0"/>
              </a:rPr>
              <a:t>Food)</a:t>
            </a:r>
            <a:endParaRPr lang="fr-FR" sz="1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758825" indent="-476250" eaLnBrk="0" hangingPunct="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b="1" dirty="0">
                <a:latin typeface="+mj-lt"/>
              </a:rPr>
              <a:t>Insertion dans des réseaux </a:t>
            </a:r>
            <a:r>
              <a:rPr lang="fr-FR" sz="1600" b="1" dirty="0"/>
              <a:t>: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b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CGIAR, </a:t>
            </a:r>
            <a:r>
              <a:rPr lang="fr-F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AgriNATURA</a:t>
            </a:r>
            <a:r>
              <a: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CILBA</a:t>
            </a:r>
            <a:r>
              <a:rPr lang="fr-F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…</a:t>
            </a:r>
          </a:p>
          <a:p>
            <a:pPr marL="758825" indent="-476250" eaLnBrk="0" hangingPunct="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b="1" dirty="0" smtClean="0">
                <a:latin typeface="+mj-lt"/>
              </a:rPr>
              <a:t>Installation du Consortium du Groupe Consultatif pour la  Recherche Agricole Internationale (CGIAR)</a:t>
            </a:r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758825" indent="-476250" eaLnBrk="0" hangingPunct="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endParaRPr lang="fr-FR" sz="1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758825" indent="-476250" algn="just" eaLnBrk="0" hangingPunct="0">
              <a:buFont typeface="Courier New" pitchFamily="49" charset="0"/>
              <a:buChar char="o"/>
              <a:tabLst>
                <a:tab pos="4375150" algn="l"/>
              </a:tabLst>
              <a:defRPr/>
            </a:pPr>
            <a:endParaRPr lang="fr-FR" sz="1400" b="1" dirty="0">
              <a:solidFill>
                <a:srgbClr val="006F2D"/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erre-afrique-[Converti]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6648" y="1268760"/>
            <a:ext cx="6858000" cy="6858000"/>
          </a:xfrm>
          <a:prstGeom prst="rect">
            <a:avLst/>
          </a:prstGeom>
        </p:spPr>
      </p:pic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Arial" charset="0"/>
                <a:cs typeface="Arial" charset="0"/>
              </a:rPr>
              <a:t>Agropolis International aujourd’hui : </a:t>
            </a:r>
            <a:br>
              <a:rPr lang="fr-FR" smtClean="0">
                <a:latin typeface="Arial" charset="0"/>
                <a:cs typeface="Arial" charset="0"/>
              </a:rPr>
            </a:br>
            <a:r>
              <a:rPr lang="fr-FR" b="1" smtClean="0">
                <a:latin typeface="Arial" charset="0"/>
                <a:cs typeface="Arial" charset="0"/>
              </a:rPr>
              <a:t>un pôle à forte dimension internationale </a:t>
            </a:r>
            <a:endParaRPr lang="fr-FR" smtClean="0">
              <a:latin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0825" y="1700212"/>
            <a:ext cx="5977359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dirty="0" smtClean="0">
                <a:latin typeface="+mj-lt"/>
              </a:rPr>
              <a:t>Un réseau de </a:t>
            </a:r>
            <a:r>
              <a:rPr lang="fr-FR" b="1" dirty="0" smtClean="0">
                <a:latin typeface="+mj-lt"/>
              </a:rPr>
              <a:t>300 scientifiques français basés dans 60 pays </a:t>
            </a:r>
            <a:r>
              <a:rPr lang="fr-FR" dirty="0" smtClean="0">
                <a:latin typeface="+mj-lt"/>
              </a:rPr>
              <a:t>partenaires et notamment dans les régions tropicales </a:t>
            </a:r>
            <a:br>
              <a:rPr lang="fr-FR" dirty="0" smtClean="0">
                <a:latin typeface="+mj-lt"/>
              </a:rPr>
            </a:br>
            <a:r>
              <a:rPr lang="fr-FR" dirty="0" smtClean="0">
                <a:latin typeface="+mj-lt"/>
              </a:rPr>
              <a:t>et méditerranéennes </a:t>
            </a: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b="1" dirty="0" smtClean="0">
                <a:latin typeface="+mj-lt"/>
              </a:rPr>
              <a:t>Multiples </a:t>
            </a:r>
            <a:r>
              <a:rPr lang="fr-FR" b="1" dirty="0">
                <a:latin typeface="+mj-lt"/>
              </a:rPr>
              <a:t>partenariats et conventions </a:t>
            </a:r>
            <a:r>
              <a:rPr lang="fr-FR" dirty="0">
                <a:latin typeface="+mj-lt"/>
              </a:rPr>
              <a:t>avec des universités ou institutions de recherche étrangères</a:t>
            </a: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b="1" dirty="0">
                <a:latin typeface="+mj-lt"/>
              </a:rPr>
              <a:t>1000 scientifiques accueillis </a:t>
            </a:r>
            <a:r>
              <a:rPr lang="fr-FR" b="1" dirty="0" smtClean="0">
                <a:latin typeface="+mj-lt"/>
              </a:rPr>
              <a:t/>
            </a:r>
            <a:br>
              <a:rPr lang="fr-FR" b="1" dirty="0" smtClean="0">
                <a:latin typeface="+mj-lt"/>
              </a:rPr>
            </a:br>
            <a:r>
              <a:rPr lang="fr-FR" dirty="0" smtClean="0">
                <a:latin typeface="+mj-lt"/>
              </a:rPr>
              <a:t>dans </a:t>
            </a:r>
            <a:r>
              <a:rPr lang="fr-FR" dirty="0">
                <a:latin typeface="+mj-lt"/>
              </a:rPr>
              <a:t>les laboratoires chaque année</a:t>
            </a:r>
          </a:p>
          <a:p>
            <a:pPr marL="758825" indent="-476250">
              <a:spcAft>
                <a:spcPts val="2000"/>
              </a:spcAft>
              <a:buFont typeface="Courier New" pitchFamily="49" charset="0"/>
              <a:buChar char="o"/>
              <a:tabLst>
                <a:tab pos="4375150" algn="l"/>
              </a:tabLst>
              <a:defRPr/>
            </a:pPr>
            <a:r>
              <a:rPr lang="fr-FR" b="1" dirty="0" smtClean="0">
                <a:latin typeface="+mj-lt"/>
              </a:rPr>
              <a:t>15 % </a:t>
            </a:r>
            <a:r>
              <a:rPr lang="fr-FR" b="1" dirty="0">
                <a:latin typeface="+mj-lt"/>
              </a:rPr>
              <a:t>à </a:t>
            </a:r>
            <a:r>
              <a:rPr lang="fr-FR" b="1" dirty="0" smtClean="0">
                <a:latin typeface="+mj-lt"/>
              </a:rPr>
              <a:t>20 % </a:t>
            </a:r>
            <a:r>
              <a:rPr lang="fr-FR" b="1" dirty="0">
                <a:latin typeface="+mj-lt"/>
              </a:rPr>
              <a:t>d’étudiants étrangers </a:t>
            </a:r>
          </a:p>
        </p:txBody>
      </p:sp>
      <p:pic>
        <p:nvPicPr>
          <p:cNvPr id="7" name="Image 6" descr="p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4895" y="4120914"/>
            <a:ext cx="2665478" cy="1778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 descr="p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36533">
            <a:off x="6158026" y="754276"/>
            <a:ext cx="2483068" cy="1771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Modèle par défaut">
  <a:themeElements>
    <a:clrScheme name="Personnalisé 2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000000"/>
      </a:hlink>
      <a:folHlink>
        <a:srgbClr val="0000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589</Words>
  <Application>Microsoft Office PowerPoint</Application>
  <PresentationFormat>Affichage à l'écran (4:3)</PresentationFormat>
  <Paragraphs>132</Paragraphs>
  <Slides>13</Slides>
  <Notes>9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  <vt:variant>
        <vt:lpstr>Diaporamas personnalisés</vt:lpstr>
      </vt:variant>
      <vt:variant>
        <vt:i4>1</vt:i4>
      </vt:variant>
    </vt:vector>
  </HeadingPairs>
  <TitlesOfParts>
    <vt:vector size="15" baseType="lpstr">
      <vt:lpstr>Modèle par défaut</vt:lpstr>
      <vt:lpstr>Diapositive 1</vt:lpstr>
      <vt:lpstr>Diapositive 2</vt:lpstr>
      <vt:lpstr>Agropolis International aujourd’hui :  un lieu d’échanges inter-institutionnel</vt:lpstr>
      <vt:lpstr>Un pôle d’une taille exceptionnelle</vt:lpstr>
      <vt:lpstr>Mode d’organisation fondé sur  la mise en commun de moyens et de compétences </vt:lpstr>
      <vt:lpstr>Un large éventail de compétences </vt:lpstr>
      <vt:lpstr>Une offre de formation complète et diversifiée</vt:lpstr>
      <vt:lpstr>Agropolis International aujourd’hui :  un pôle à forte dimension internationale </vt:lpstr>
      <vt:lpstr>Agropolis International aujourd’hui :  un pôle à forte dimension internationale </vt:lpstr>
      <vt:lpstr>Diapositive 10</vt:lpstr>
      <vt:lpstr>Rôles, missions et axes d’intervention</vt:lpstr>
      <vt:lpstr>Montage et gestion de partenariats  et projets collectifs</vt:lpstr>
      <vt:lpstr>Diapositive 13</vt:lpstr>
      <vt:lpstr>1. Total (27 diapo.)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Piau</dc:creator>
  <cp:lastModifiedBy>Boulier</cp:lastModifiedBy>
  <cp:revision>518</cp:revision>
  <cp:lastPrinted>2003-06-12T13:47:55Z</cp:lastPrinted>
  <dcterms:created xsi:type="dcterms:W3CDTF">2003-01-29T08:36:38Z</dcterms:created>
  <dcterms:modified xsi:type="dcterms:W3CDTF">2013-11-28T17:37:25Z</dcterms:modified>
</cp:coreProperties>
</file>